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Default Extension="vml" ContentType="application/vnd.openxmlformats-officedocument.vmlDrawing"/>
  <Override PartName="/ppt/diagrams/data3.xml" ContentType="application/vnd.openxmlformats-officedocument.drawingml.diagramData+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6"/>
  </p:notesMasterIdLst>
  <p:handoutMasterIdLst>
    <p:handoutMasterId r:id="rId37"/>
  </p:handoutMasterIdLst>
  <p:sldIdLst>
    <p:sldId id="256" r:id="rId2"/>
    <p:sldId id="258" r:id="rId3"/>
    <p:sldId id="260" r:id="rId4"/>
    <p:sldId id="261" r:id="rId5"/>
    <p:sldId id="262" r:id="rId6"/>
    <p:sldId id="273" r:id="rId7"/>
    <p:sldId id="263" r:id="rId8"/>
    <p:sldId id="264" r:id="rId9"/>
    <p:sldId id="290" r:id="rId10"/>
    <p:sldId id="307" r:id="rId11"/>
    <p:sldId id="291" r:id="rId12"/>
    <p:sldId id="292" r:id="rId13"/>
    <p:sldId id="293" r:id="rId14"/>
    <p:sldId id="294" r:id="rId15"/>
    <p:sldId id="295" r:id="rId16"/>
    <p:sldId id="298" r:id="rId17"/>
    <p:sldId id="299" r:id="rId18"/>
    <p:sldId id="300" r:id="rId19"/>
    <p:sldId id="301" r:id="rId20"/>
    <p:sldId id="302" r:id="rId21"/>
    <p:sldId id="303" r:id="rId22"/>
    <p:sldId id="304" r:id="rId23"/>
    <p:sldId id="305" r:id="rId24"/>
    <p:sldId id="306" r:id="rId25"/>
    <p:sldId id="296" r:id="rId26"/>
    <p:sldId id="308" r:id="rId27"/>
    <p:sldId id="265" r:id="rId28"/>
    <p:sldId id="259" r:id="rId29"/>
    <p:sldId id="266" r:id="rId30"/>
    <p:sldId id="267" r:id="rId31"/>
    <p:sldId id="268" r:id="rId32"/>
    <p:sldId id="270" r:id="rId33"/>
    <p:sldId id="271" r:id="rId34"/>
    <p:sldId id="272" r:id="rId35"/>
  </p:sldIdLst>
  <p:sldSz cx="9144000" cy="6858000" type="screen4x3"/>
  <p:notesSz cx="6797675" cy="9928225"/>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6" d="100"/>
          <a:sy n="46" d="100"/>
        </p:scale>
        <p:origin x="-1138"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34F3E4B-9F17-4A5C-B380-B7C55CF95587}" type="doc">
      <dgm:prSet loTypeId="urn:microsoft.com/office/officeart/2005/8/layout/hierarchy2" loCatId="hierarchy" qsTypeId="urn:microsoft.com/office/officeart/2005/8/quickstyle/simple3" qsCatId="simple" csTypeId="urn:microsoft.com/office/officeart/2005/8/colors/colorful5" csCatId="colorful" phldr="1"/>
      <dgm:spPr/>
      <dgm:t>
        <a:bodyPr/>
        <a:lstStyle/>
        <a:p>
          <a:endParaRPr lang="id-ID"/>
        </a:p>
      </dgm:t>
    </dgm:pt>
    <dgm:pt modelId="{813E6A08-0FEB-4CFB-8C01-57027737DB1C}">
      <dgm:prSet phldrT="[Text]" custT="1"/>
      <dgm:spPr/>
      <dgm:t>
        <a:bodyPr/>
        <a:lstStyle/>
        <a:p>
          <a:r>
            <a:rPr lang="id-ID" sz="3600" dirty="0" smtClean="0"/>
            <a:t>PNS</a:t>
          </a:r>
          <a:endParaRPr lang="id-ID" sz="3600" dirty="0"/>
        </a:p>
      </dgm:t>
    </dgm:pt>
    <dgm:pt modelId="{F40A5E62-2D35-4A97-B310-73172F57B3A4}" type="parTrans" cxnId="{C9D83010-025F-43BC-BB2A-0396F5707EDF}">
      <dgm:prSet/>
      <dgm:spPr/>
      <dgm:t>
        <a:bodyPr/>
        <a:lstStyle/>
        <a:p>
          <a:endParaRPr lang="id-ID"/>
        </a:p>
      </dgm:t>
    </dgm:pt>
    <dgm:pt modelId="{583949B9-4AC5-40DE-9F0A-6D2B740CD0B3}" type="sibTrans" cxnId="{C9D83010-025F-43BC-BB2A-0396F5707EDF}">
      <dgm:prSet/>
      <dgm:spPr/>
      <dgm:t>
        <a:bodyPr/>
        <a:lstStyle/>
        <a:p>
          <a:endParaRPr lang="id-ID"/>
        </a:p>
      </dgm:t>
    </dgm:pt>
    <dgm:pt modelId="{0C3419E8-6C41-476A-8123-6EBB6A5F6F5E}">
      <dgm:prSet phldrT="[Text]"/>
      <dgm:spPr/>
      <dgm:t>
        <a:bodyPr/>
        <a:lstStyle/>
        <a:p>
          <a:r>
            <a:rPr lang="id-ID" dirty="0" smtClean="0"/>
            <a:t>Seseorang yang duduk dalam jabatan</a:t>
          </a:r>
          <a:endParaRPr lang="id-ID" dirty="0"/>
        </a:p>
      </dgm:t>
    </dgm:pt>
    <dgm:pt modelId="{3369E431-73A3-4200-81DD-E2E3036382D2}" type="parTrans" cxnId="{AAA3DB96-74FC-436B-82B8-263FDF92B067}">
      <dgm:prSet/>
      <dgm:spPr/>
      <dgm:t>
        <a:bodyPr/>
        <a:lstStyle/>
        <a:p>
          <a:endParaRPr lang="id-ID"/>
        </a:p>
      </dgm:t>
    </dgm:pt>
    <dgm:pt modelId="{EE1D8ACB-3337-48DA-BAE5-AEFE1D5031B3}" type="sibTrans" cxnId="{AAA3DB96-74FC-436B-82B8-263FDF92B067}">
      <dgm:prSet/>
      <dgm:spPr/>
      <dgm:t>
        <a:bodyPr/>
        <a:lstStyle/>
        <a:p>
          <a:endParaRPr lang="id-ID"/>
        </a:p>
      </dgm:t>
    </dgm:pt>
    <dgm:pt modelId="{0398A4BE-29B1-4C43-B419-1E50EFFEC0D6}">
      <dgm:prSet phldrT="[Text]"/>
      <dgm:spPr/>
      <dgm:t>
        <a:bodyPr/>
        <a:lstStyle/>
        <a:p>
          <a:r>
            <a:rPr lang="id-ID" dirty="0" smtClean="0"/>
            <a:t>Dibutuhkan karena ada beban kerja organisasi</a:t>
          </a:r>
          <a:endParaRPr lang="id-ID" dirty="0"/>
        </a:p>
      </dgm:t>
    </dgm:pt>
    <dgm:pt modelId="{22458124-9C8C-4806-B6F1-E9CBA684CDFD}" type="parTrans" cxnId="{75465674-E25F-41BB-A516-14C60C816D2C}">
      <dgm:prSet/>
      <dgm:spPr/>
      <dgm:t>
        <a:bodyPr/>
        <a:lstStyle/>
        <a:p>
          <a:endParaRPr lang="id-ID"/>
        </a:p>
      </dgm:t>
    </dgm:pt>
    <dgm:pt modelId="{9151A8D9-2869-48F1-8E0C-7D42047A6DD0}" type="sibTrans" cxnId="{75465674-E25F-41BB-A516-14C60C816D2C}">
      <dgm:prSet/>
      <dgm:spPr/>
      <dgm:t>
        <a:bodyPr/>
        <a:lstStyle/>
        <a:p>
          <a:endParaRPr lang="id-ID"/>
        </a:p>
      </dgm:t>
    </dgm:pt>
    <dgm:pt modelId="{0BEA3465-668A-43A2-B26A-BC52B7CC0D45}">
      <dgm:prSet phldrT="[Text]"/>
      <dgm:spPr/>
      <dgm:t>
        <a:bodyPr/>
        <a:lstStyle/>
        <a:p>
          <a:r>
            <a:rPr lang="id-ID" dirty="0" smtClean="0"/>
            <a:t>Ditempatkan dan dikembangkan untuk melakukan tugas sebagaimana dalam uraian tugas jabatan</a:t>
          </a:r>
          <a:endParaRPr lang="id-ID" dirty="0"/>
        </a:p>
      </dgm:t>
    </dgm:pt>
    <dgm:pt modelId="{34953B39-F0DE-4824-82D0-8776E6E1943D}" type="parTrans" cxnId="{9E35F1B1-D425-46C4-9AB0-E483BE777408}">
      <dgm:prSet/>
      <dgm:spPr/>
      <dgm:t>
        <a:bodyPr/>
        <a:lstStyle/>
        <a:p>
          <a:endParaRPr lang="id-ID"/>
        </a:p>
      </dgm:t>
    </dgm:pt>
    <dgm:pt modelId="{D5AB84D7-884F-4575-9EB3-598982C6390B}" type="sibTrans" cxnId="{9E35F1B1-D425-46C4-9AB0-E483BE777408}">
      <dgm:prSet/>
      <dgm:spPr/>
      <dgm:t>
        <a:bodyPr/>
        <a:lstStyle/>
        <a:p>
          <a:endParaRPr lang="id-ID"/>
        </a:p>
      </dgm:t>
    </dgm:pt>
    <dgm:pt modelId="{1CD93842-ECD2-43B6-8078-48A9D63419CC}">
      <dgm:prSet phldrT="[Text]"/>
      <dgm:spPr/>
      <dgm:t>
        <a:bodyPr/>
        <a:lstStyle/>
        <a:p>
          <a:r>
            <a:rPr lang="id-ID" dirty="0" smtClean="0"/>
            <a:t>Didayagunakan untuk memperoleh hasil kerja sebagaimana yang ditargetkan jabatan tersebut</a:t>
          </a:r>
          <a:endParaRPr lang="id-ID" dirty="0"/>
        </a:p>
      </dgm:t>
    </dgm:pt>
    <dgm:pt modelId="{55A40AE6-34F2-487E-AFA6-B7B4378F795A}" type="parTrans" cxnId="{3CD80D03-429C-4644-9473-9F745B8DA73F}">
      <dgm:prSet/>
      <dgm:spPr/>
      <dgm:t>
        <a:bodyPr/>
        <a:lstStyle/>
        <a:p>
          <a:endParaRPr lang="id-ID"/>
        </a:p>
      </dgm:t>
    </dgm:pt>
    <dgm:pt modelId="{8DD6BA03-1A86-4754-B027-C55C6322C6BD}" type="sibTrans" cxnId="{3CD80D03-429C-4644-9473-9F745B8DA73F}">
      <dgm:prSet/>
      <dgm:spPr/>
      <dgm:t>
        <a:bodyPr/>
        <a:lstStyle/>
        <a:p>
          <a:endParaRPr lang="id-ID"/>
        </a:p>
      </dgm:t>
    </dgm:pt>
    <dgm:pt modelId="{21EEA742-69DC-4560-AC0F-88D8319A7C22}" type="pres">
      <dgm:prSet presAssocID="{B34F3E4B-9F17-4A5C-B380-B7C55CF95587}" presName="diagram" presStyleCnt="0">
        <dgm:presLayoutVars>
          <dgm:chPref val="1"/>
          <dgm:dir/>
          <dgm:animOne val="branch"/>
          <dgm:animLvl val="lvl"/>
          <dgm:resizeHandles val="exact"/>
        </dgm:presLayoutVars>
      </dgm:prSet>
      <dgm:spPr/>
      <dgm:t>
        <a:bodyPr/>
        <a:lstStyle/>
        <a:p>
          <a:endParaRPr lang="id-ID"/>
        </a:p>
      </dgm:t>
    </dgm:pt>
    <dgm:pt modelId="{375707AF-E164-4A51-B114-90C284FCC3E0}" type="pres">
      <dgm:prSet presAssocID="{813E6A08-0FEB-4CFB-8C01-57027737DB1C}" presName="root1" presStyleCnt="0"/>
      <dgm:spPr/>
      <dgm:t>
        <a:bodyPr/>
        <a:lstStyle/>
        <a:p>
          <a:endParaRPr lang="id-ID"/>
        </a:p>
      </dgm:t>
    </dgm:pt>
    <dgm:pt modelId="{5FB0C6D3-4F00-412E-8F62-2DF197B05622}" type="pres">
      <dgm:prSet presAssocID="{813E6A08-0FEB-4CFB-8C01-57027737DB1C}" presName="LevelOneTextNode" presStyleLbl="node0" presStyleIdx="0" presStyleCnt="1" custScaleX="45402">
        <dgm:presLayoutVars>
          <dgm:chPref val="3"/>
        </dgm:presLayoutVars>
      </dgm:prSet>
      <dgm:spPr/>
      <dgm:t>
        <a:bodyPr/>
        <a:lstStyle/>
        <a:p>
          <a:endParaRPr lang="id-ID"/>
        </a:p>
      </dgm:t>
    </dgm:pt>
    <dgm:pt modelId="{9CE46A11-B226-4213-A416-BAF9FA0F4906}" type="pres">
      <dgm:prSet presAssocID="{813E6A08-0FEB-4CFB-8C01-57027737DB1C}" presName="level2hierChild" presStyleCnt="0"/>
      <dgm:spPr/>
      <dgm:t>
        <a:bodyPr/>
        <a:lstStyle/>
        <a:p>
          <a:endParaRPr lang="id-ID"/>
        </a:p>
      </dgm:t>
    </dgm:pt>
    <dgm:pt modelId="{B3321AFC-40D6-4178-AE68-6F33C9142CF1}" type="pres">
      <dgm:prSet presAssocID="{3369E431-73A3-4200-81DD-E2E3036382D2}" presName="conn2-1" presStyleLbl="parChTrans1D2" presStyleIdx="0" presStyleCnt="4"/>
      <dgm:spPr/>
      <dgm:t>
        <a:bodyPr/>
        <a:lstStyle/>
        <a:p>
          <a:endParaRPr lang="id-ID"/>
        </a:p>
      </dgm:t>
    </dgm:pt>
    <dgm:pt modelId="{FF1C4E6C-4516-44BA-981A-98D77499D124}" type="pres">
      <dgm:prSet presAssocID="{3369E431-73A3-4200-81DD-E2E3036382D2}" presName="connTx" presStyleLbl="parChTrans1D2" presStyleIdx="0" presStyleCnt="4"/>
      <dgm:spPr/>
      <dgm:t>
        <a:bodyPr/>
        <a:lstStyle/>
        <a:p>
          <a:endParaRPr lang="id-ID"/>
        </a:p>
      </dgm:t>
    </dgm:pt>
    <dgm:pt modelId="{5C285245-0B75-4F95-8F7D-38882857BFE5}" type="pres">
      <dgm:prSet presAssocID="{0C3419E8-6C41-476A-8123-6EBB6A5F6F5E}" presName="root2" presStyleCnt="0"/>
      <dgm:spPr/>
      <dgm:t>
        <a:bodyPr/>
        <a:lstStyle/>
        <a:p>
          <a:endParaRPr lang="id-ID"/>
        </a:p>
      </dgm:t>
    </dgm:pt>
    <dgm:pt modelId="{E63A1BDB-F7AA-42A1-B48A-47574049B7F9}" type="pres">
      <dgm:prSet presAssocID="{0C3419E8-6C41-476A-8123-6EBB6A5F6F5E}" presName="LevelTwoTextNode" presStyleLbl="node2" presStyleIdx="0" presStyleCnt="4" custScaleX="208902">
        <dgm:presLayoutVars>
          <dgm:chPref val="3"/>
        </dgm:presLayoutVars>
      </dgm:prSet>
      <dgm:spPr/>
      <dgm:t>
        <a:bodyPr/>
        <a:lstStyle/>
        <a:p>
          <a:endParaRPr lang="id-ID"/>
        </a:p>
      </dgm:t>
    </dgm:pt>
    <dgm:pt modelId="{2D36B0D3-B9A7-4C17-9487-5A886B02E058}" type="pres">
      <dgm:prSet presAssocID="{0C3419E8-6C41-476A-8123-6EBB6A5F6F5E}" presName="level3hierChild" presStyleCnt="0"/>
      <dgm:spPr/>
      <dgm:t>
        <a:bodyPr/>
        <a:lstStyle/>
        <a:p>
          <a:endParaRPr lang="id-ID"/>
        </a:p>
      </dgm:t>
    </dgm:pt>
    <dgm:pt modelId="{8205A076-2CFB-4802-9605-FFE0E10DB53E}" type="pres">
      <dgm:prSet presAssocID="{22458124-9C8C-4806-B6F1-E9CBA684CDFD}" presName="conn2-1" presStyleLbl="parChTrans1D2" presStyleIdx="1" presStyleCnt="4"/>
      <dgm:spPr/>
      <dgm:t>
        <a:bodyPr/>
        <a:lstStyle/>
        <a:p>
          <a:endParaRPr lang="id-ID"/>
        </a:p>
      </dgm:t>
    </dgm:pt>
    <dgm:pt modelId="{191864A3-70CA-4D6C-A31C-25184E334861}" type="pres">
      <dgm:prSet presAssocID="{22458124-9C8C-4806-B6F1-E9CBA684CDFD}" presName="connTx" presStyleLbl="parChTrans1D2" presStyleIdx="1" presStyleCnt="4"/>
      <dgm:spPr/>
      <dgm:t>
        <a:bodyPr/>
        <a:lstStyle/>
        <a:p>
          <a:endParaRPr lang="id-ID"/>
        </a:p>
      </dgm:t>
    </dgm:pt>
    <dgm:pt modelId="{403306FE-218C-4C11-AD37-E68F5387F4BE}" type="pres">
      <dgm:prSet presAssocID="{0398A4BE-29B1-4C43-B419-1E50EFFEC0D6}" presName="root2" presStyleCnt="0"/>
      <dgm:spPr/>
      <dgm:t>
        <a:bodyPr/>
        <a:lstStyle/>
        <a:p>
          <a:endParaRPr lang="id-ID"/>
        </a:p>
      </dgm:t>
    </dgm:pt>
    <dgm:pt modelId="{4E3961A5-D480-485A-85D9-7FCFA362166A}" type="pres">
      <dgm:prSet presAssocID="{0398A4BE-29B1-4C43-B419-1E50EFFEC0D6}" presName="LevelTwoTextNode" presStyleLbl="node2" presStyleIdx="1" presStyleCnt="4" custScaleX="208902">
        <dgm:presLayoutVars>
          <dgm:chPref val="3"/>
        </dgm:presLayoutVars>
      </dgm:prSet>
      <dgm:spPr/>
      <dgm:t>
        <a:bodyPr/>
        <a:lstStyle/>
        <a:p>
          <a:endParaRPr lang="id-ID"/>
        </a:p>
      </dgm:t>
    </dgm:pt>
    <dgm:pt modelId="{03C329E7-8A76-4086-BDAF-53EDB7CD9A39}" type="pres">
      <dgm:prSet presAssocID="{0398A4BE-29B1-4C43-B419-1E50EFFEC0D6}" presName="level3hierChild" presStyleCnt="0"/>
      <dgm:spPr/>
      <dgm:t>
        <a:bodyPr/>
        <a:lstStyle/>
        <a:p>
          <a:endParaRPr lang="id-ID"/>
        </a:p>
      </dgm:t>
    </dgm:pt>
    <dgm:pt modelId="{DAA6D314-5DEF-46CD-B475-1469586A68DA}" type="pres">
      <dgm:prSet presAssocID="{34953B39-F0DE-4824-82D0-8776E6E1943D}" presName="conn2-1" presStyleLbl="parChTrans1D2" presStyleIdx="2" presStyleCnt="4"/>
      <dgm:spPr/>
      <dgm:t>
        <a:bodyPr/>
        <a:lstStyle/>
        <a:p>
          <a:endParaRPr lang="id-ID"/>
        </a:p>
      </dgm:t>
    </dgm:pt>
    <dgm:pt modelId="{1DC486A9-FD49-440F-9151-83DECB01078D}" type="pres">
      <dgm:prSet presAssocID="{34953B39-F0DE-4824-82D0-8776E6E1943D}" presName="connTx" presStyleLbl="parChTrans1D2" presStyleIdx="2" presStyleCnt="4"/>
      <dgm:spPr/>
      <dgm:t>
        <a:bodyPr/>
        <a:lstStyle/>
        <a:p>
          <a:endParaRPr lang="id-ID"/>
        </a:p>
      </dgm:t>
    </dgm:pt>
    <dgm:pt modelId="{2F15AB2A-CD4A-4EF5-8B46-FD817845E824}" type="pres">
      <dgm:prSet presAssocID="{0BEA3465-668A-43A2-B26A-BC52B7CC0D45}" presName="root2" presStyleCnt="0"/>
      <dgm:spPr/>
      <dgm:t>
        <a:bodyPr/>
        <a:lstStyle/>
        <a:p>
          <a:endParaRPr lang="id-ID"/>
        </a:p>
      </dgm:t>
    </dgm:pt>
    <dgm:pt modelId="{47A9A86A-71FA-4A0A-A0A3-3A63BA59B3F7}" type="pres">
      <dgm:prSet presAssocID="{0BEA3465-668A-43A2-B26A-BC52B7CC0D45}" presName="LevelTwoTextNode" presStyleLbl="node2" presStyleIdx="2" presStyleCnt="4" custScaleX="208902">
        <dgm:presLayoutVars>
          <dgm:chPref val="3"/>
        </dgm:presLayoutVars>
      </dgm:prSet>
      <dgm:spPr/>
      <dgm:t>
        <a:bodyPr/>
        <a:lstStyle/>
        <a:p>
          <a:endParaRPr lang="id-ID"/>
        </a:p>
      </dgm:t>
    </dgm:pt>
    <dgm:pt modelId="{6A805682-1DD3-4D3D-84F4-78E152D5904D}" type="pres">
      <dgm:prSet presAssocID="{0BEA3465-668A-43A2-B26A-BC52B7CC0D45}" presName="level3hierChild" presStyleCnt="0"/>
      <dgm:spPr/>
      <dgm:t>
        <a:bodyPr/>
        <a:lstStyle/>
        <a:p>
          <a:endParaRPr lang="id-ID"/>
        </a:p>
      </dgm:t>
    </dgm:pt>
    <dgm:pt modelId="{EE9B7935-FA61-43A0-8F06-E9A7947EF987}" type="pres">
      <dgm:prSet presAssocID="{55A40AE6-34F2-487E-AFA6-B7B4378F795A}" presName="conn2-1" presStyleLbl="parChTrans1D2" presStyleIdx="3" presStyleCnt="4"/>
      <dgm:spPr/>
      <dgm:t>
        <a:bodyPr/>
        <a:lstStyle/>
        <a:p>
          <a:endParaRPr lang="id-ID"/>
        </a:p>
      </dgm:t>
    </dgm:pt>
    <dgm:pt modelId="{3D32EEFB-0079-4E56-8458-B79C319CBFE6}" type="pres">
      <dgm:prSet presAssocID="{55A40AE6-34F2-487E-AFA6-B7B4378F795A}" presName="connTx" presStyleLbl="parChTrans1D2" presStyleIdx="3" presStyleCnt="4"/>
      <dgm:spPr/>
      <dgm:t>
        <a:bodyPr/>
        <a:lstStyle/>
        <a:p>
          <a:endParaRPr lang="id-ID"/>
        </a:p>
      </dgm:t>
    </dgm:pt>
    <dgm:pt modelId="{10050DB5-3477-4579-A443-007F63664311}" type="pres">
      <dgm:prSet presAssocID="{1CD93842-ECD2-43B6-8078-48A9D63419CC}" presName="root2" presStyleCnt="0"/>
      <dgm:spPr/>
      <dgm:t>
        <a:bodyPr/>
        <a:lstStyle/>
        <a:p>
          <a:endParaRPr lang="id-ID"/>
        </a:p>
      </dgm:t>
    </dgm:pt>
    <dgm:pt modelId="{7CE06AD8-52BB-4E47-9F04-3F65656F868A}" type="pres">
      <dgm:prSet presAssocID="{1CD93842-ECD2-43B6-8078-48A9D63419CC}" presName="LevelTwoTextNode" presStyleLbl="node2" presStyleIdx="3" presStyleCnt="4" custScaleX="209540">
        <dgm:presLayoutVars>
          <dgm:chPref val="3"/>
        </dgm:presLayoutVars>
      </dgm:prSet>
      <dgm:spPr/>
      <dgm:t>
        <a:bodyPr/>
        <a:lstStyle/>
        <a:p>
          <a:endParaRPr lang="id-ID"/>
        </a:p>
      </dgm:t>
    </dgm:pt>
    <dgm:pt modelId="{4308EB17-34BF-4F83-92AA-E24BC3CEA299}" type="pres">
      <dgm:prSet presAssocID="{1CD93842-ECD2-43B6-8078-48A9D63419CC}" presName="level3hierChild" presStyleCnt="0"/>
      <dgm:spPr/>
      <dgm:t>
        <a:bodyPr/>
        <a:lstStyle/>
        <a:p>
          <a:endParaRPr lang="id-ID"/>
        </a:p>
      </dgm:t>
    </dgm:pt>
  </dgm:ptLst>
  <dgm:cxnLst>
    <dgm:cxn modelId="{056D2530-DE42-4E7F-BBCC-89A3950A1F14}" type="presOf" srcId="{3369E431-73A3-4200-81DD-E2E3036382D2}" destId="{FF1C4E6C-4516-44BA-981A-98D77499D124}" srcOrd="1" destOrd="0" presId="urn:microsoft.com/office/officeart/2005/8/layout/hierarchy2"/>
    <dgm:cxn modelId="{9E35F1B1-D425-46C4-9AB0-E483BE777408}" srcId="{813E6A08-0FEB-4CFB-8C01-57027737DB1C}" destId="{0BEA3465-668A-43A2-B26A-BC52B7CC0D45}" srcOrd="2" destOrd="0" parTransId="{34953B39-F0DE-4824-82D0-8776E6E1943D}" sibTransId="{D5AB84D7-884F-4575-9EB3-598982C6390B}"/>
    <dgm:cxn modelId="{1592AD91-63E7-44E9-BA09-310B5A44977F}" type="presOf" srcId="{0398A4BE-29B1-4C43-B419-1E50EFFEC0D6}" destId="{4E3961A5-D480-485A-85D9-7FCFA362166A}" srcOrd="0" destOrd="0" presId="urn:microsoft.com/office/officeart/2005/8/layout/hierarchy2"/>
    <dgm:cxn modelId="{D2F7DC52-78EF-4796-9922-F1BA0A797EE3}" type="presOf" srcId="{55A40AE6-34F2-487E-AFA6-B7B4378F795A}" destId="{EE9B7935-FA61-43A0-8F06-E9A7947EF987}" srcOrd="0" destOrd="0" presId="urn:microsoft.com/office/officeart/2005/8/layout/hierarchy2"/>
    <dgm:cxn modelId="{75465674-E25F-41BB-A516-14C60C816D2C}" srcId="{813E6A08-0FEB-4CFB-8C01-57027737DB1C}" destId="{0398A4BE-29B1-4C43-B419-1E50EFFEC0D6}" srcOrd="1" destOrd="0" parTransId="{22458124-9C8C-4806-B6F1-E9CBA684CDFD}" sibTransId="{9151A8D9-2869-48F1-8E0C-7D42047A6DD0}"/>
    <dgm:cxn modelId="{DE6B812E-B275-4D44-AC60-0E56E6937BB2}" type="presOf" srcId="{34953B39-F0DE-4824-82D0-8776E6E1943D}" destId="{1DC486A9-FD49-440F-9151-83DECB01078D}" srcOrd="1" destOrd="0" presId="urn:microsoft.com/office/officeart/2005/8/layout/hierarchy2"/>
    <dgm:cxn modelId="{6AD62D03-4040-4EDC-98E1-50EFACC0C682}" type="presOf" srcId="{0BEA3465-668A-43A2-B26A-BC52B7CC0D45}" destId="{47A9A86A-71FA-4A0A-A0A3-3A63BA59B3F7}" srcOrd="0" destOrd="0" presId="urn:microsoft.com/office/officeart/2005/8/layout/hierarchy2"/>
    <dgm:cxn modelId="{C9D83010-025F-43BC-BB2A-0396F5707EDF}" srcId="{B34F3E4B-9F17-4A5C-B380-B7C55CF95587}" destId="{813E6A08-0FEB-4CFB-8C01-57027737DB1C}" srcOrd="0" destOrd="0" parTransId="{F40A5E62-2D35-4A97-B310-73172F57B3A4}" sibTransId="{583949B9-4AC5-40DE-9F0A-6D2B740CD0B3}"/>
    <dgm:cxn modelId="{5B4C3D6B-6782-400A-9BCD-999C99FD2ED2}" type="presOf" srcId="{0C3419E8-6C41-476A-8123-6EBB6A5F6F5E}" destId="{E63A1BDB-F7AA-42A1-B48A-47574049B7F9}" srcOrd="0" destOrd="0" presId="urn:microsoft.com/office/officeart/2005/8/layout/hierarchy2"/>
    <dgm:cxn modelId="{0D12591E-9E27-45B2-8587-A982CC708C0C}" type="presOf" srcId="{34953B39-F0DE-4824-82D0-8776E6E1943D}" destId="{DAA6D314-5DEF-46CD-B475-1469586A68DA}" srcOrd="0" destOrd="0" presId="urn:microsoft.com/office/officeart/2005/8/layout/hierarchy2"/>
    <dgm:cxn modelId="{3CD80D03-429C-4644-9473-9F745B8DA73F}" srcId="{813E6A08-0FEB-4CFB-8C01-57027737DB1C}" destId="{1CD93842-ECD2-43B6-8078-48A9D63419CC}" srcOrd="3" destOrd="0" parTransId="{55A40AE6-34F2-487E-AFA6-B7B4378F795A}" sibTransId="{8DD6BA03-1A86-4754-B027-C55C6322C6BD}"/>
    <dgm:cxn modelId="{D414C904-0B23-487E-8BA4-4B2952F4E20A}" type="presOf" srcId="{55A40AE6-34F2-487E-AFA6-B7B4378F795A}" destId="{3D32EEFB-0079-4E56-8458-B79C319CBFE6}" srcOrd="1" destOrd="0" presId="urn:microsoft.com/office/officeart/2005/8/layout/hierarchy2"/>
    <dgm:cxn modelId="{152D3669-8B2B-4715-8CC3-5A41F086F50F}" type="presOf" srcId="{22458124-9C8C-4806-B6F1-E9CBA684CDFD}" destId="{8205A076-2CFB-4802-9605-FFE0E10DB53E}" srcOrd="0" destOrd="0" presId="urn:microsoft.com/office/officeart/2005/8/layout/hierarchy2"/>
    <dgm:cxn modelId="{2F770AE9-D171-49A4-A57B-848BD893656D}" type="presOf" srcId="{1CD93842-ECD2-43B6-8078-48A9D63419CC}" destId="{7CE06AD8-52BB-4E47-9F04-3F65656F868A}" srcOrd="0" destOrd="0" presId="urn:microsoft.com/office/officeart/2005/8/layout/hierarchy2"/>
    <dgm:cxn modelId="{8B580E64-87BA-4810-900C-BB70A33454BA}" type="presOf" srcId="{3369E431-73A3-4200-81DD-E2E3036382D2}" destId="{B3321AFC-40D6-4178-AE68-6F33C9142CF1}" srcOrd="0" destOrd="0" presId="urn:microsoft.com/office/officeart/2005/8/layout/hierarchy2"/>
    <dgm:cxn modelId="{862E54C3-88CC-4983-A0F6-699BB07E0335}" type="presOf" srcId="{B34F3E4B-9F17-4A5C-B380-B7C55CF95587}" destId="{21EEA742-69DC-4560-AC0F-88D8319A7C22}" srcOrd="0" destOrd="0" presId="urn:microsoft.com/office/officeart/2005/8/layout/hierarchy2"/>
    <dgm:cxn modelId="{1CA917A8-876A-4F2C-86B8-F37F57480237}" type="presOf" srcId="{22458124-9C8C-4806-B6F1-E9CBA684CDFD}" destId="{191864A3-70CA-4D6C-A31C-25184E334861}" srcOrd="1" destOrd="0" presId="urn:microsoft.com/office/officeart/2005/8/layout/hierarchy2"/>
    <dgm:cxn modelId="{77F4F2B0-E3B4-4050-8325-761AE0C1036C}" type="presOf" srcId="{813E6A08-0FEB-4CFB-8C01-57027737DB1C}" destId="{5FB0C6D3-4F00-412E-8F62-2DF197B05622}" srcOrd="0" destOrd="0" presId="urn:microsoft.com/office/officeart/2005/8/layout/hierarchy2"/>
    <dgm:cxn modelId="{AAA3DB96-74FC-436B-82B8-263FDF92B067}" srcId="{813E6A08-0FEB-4CFB-8C01-57027737DB1C}" destId="{0C3419E8-6C41-476A-8123-6EBB6A5F6F5E}" srcOrd="0" destOrd="0" parTransId="{3369E431-73A3-4200-81DD-E2E3036382D2}" sibTransId="{EE1D8ACB-3337-48DA-BAE5-AEFE1D5031B3}"/>
    <dgm:cxn modelId="{B5743BD3-0CEA-43E0-B46B-2D2AA35C431E}" type="presParOf" srcId="{21EEA742-69DC-4560-AC0F-88D8319A7C22}" destId="{375707AF-E164-4A51-B114-90C284FCC3E0}" srcOrd="0" destOrd="0" presId="urn:microsoft.com/office/officeart/2005/8/layout/hierarchy2"/>
    <dgm:cxn modelId="{B0B03F0F-6593-4859-BF15-6A7B21C1534B}" type="presParOf" srcId="{375707AF-E164-4A51-B114-90C284FCC3E0}" destId="{5FB0C6D3-4F00-412E-8F62-2DF197B05622}" srcOrd="0" destOrd="0" presId="urn:microsoft.com/office/officeart/2005/8/layout/hierarchy2"/>
    <dgm:cxn modelId="{0134E51B-5194-4225-AE8D-EE2A78DD6D5C}" type="presParOf" srcId="{375707AF-E164-4A51-B114-90C284FCC3E0}" destId="{9CE46A11-B226-4213-A416-BAF9FA0F4906}" srcOrd="1" destOrd="0" presId="urn:microsoft.com/office/officeart/2005/8/layout/hierarchy2"/>
    <dgm:cxn modelId="{3151C9AB-EAE9-4EC8-9A2E-192A546EEC5C}" type="presParOf" srcId="{9CE46A11-B226-4213-A416-BAF9FA0F4906}" destId="{B3321AFC-40D6-4178-AE68-6F33C9142CF1}" srcOrd="0" destOrd="0" presId="urn:microsoft.com/office/officeart/2005/8/layout/hierarchy2"/>
    <dgm:cxn modelId="{5DB444DB-2B90-4634-974B-00AF25EAB60E}" type="presParOf" srcId="{B3321AFC-40D6-4178-AE68-6F33C9142CF1}" destId="{FF1C4E6C-4516-44BA-981A-98D77499D124}" srcOrd="0" destOrd="0" presId="urn:microsoft.com/office/officeart/2005/8/layout/hierarchy2"/>
    <dgm:cxn modelId="{758CADB7-393C-4212-ABB2-68A6E34A2207}" type="presParOf" srcId="{9CE46A11-B226-4213-A416-BAF9FA0F4906}" destId="{5C285245-0B75-4F95-8F7D-38882857BFE5}" srcOrd="1" destOrd="0" presId="urn:microsoft.com/office/officeart/2005/8/layout/hierarchy2"/>
    <dgm:cxn modelId="{4085A4E1-5096-4412-A2E8-4026C6CBC559}" type="presParOf" srcId="{5C285245-0B75-4F95-8F7D-38882857BFE5}" destId="{E63A1BDB-F7AA-42A1-B48A-47574049B7F9}" srcOrd="0" destOrd="0" presId="urn:microsoft.com/office/officeart/2005/8/layout/hierarchy2"/>
    <dgm:cxn modelId="{0B0B5A6D-6024-4487-BA16-A0E2BC3FA01D}" type="presParOf" srcId="{5C285245-0B75-4F95-8F7D-38882857BFE5}" destId="{2D36B0D3-B9A7-4C17-9487-5A886B02E058}" srcOrd="1" destOrd="0" presId="urn:microsoft.com/office/officeart/2005/8/layout/hierarchy2"/>
    <dgm:cxn modelId="{F836AC99-3362-4EF3-8438-463E4AAFD075}" type="presParOf" srcId="{9CE46A11-B226-4213-A416-BAF9FA0F4906}" destId="{8205A076-2CFB-4802-9605-FFE0E10DB53E}" srcOrd="2" destOrd="0" presId="urn:microsoft.com/office/officeart/2005/8/layout/hierarchy2"/>
    <dgm:cxn modelId="{A218DA10-8520-429D-893B-98C792E7095F}" type="presParOf" srcId="{8205A076-2CFB-4802-9605-FFE0E10DB53E}" destId="{191864A3-70CA-4D6C-A31C-25184E334861}" srcOrd="0" destOrd="0" presId="urn:microsoft.com/office/officeart/2005/8/layout/hierarchy2"/>
    <dgm:cxn modelId="{758AFBCA-326C-43AF-997B-4E53E13B6164}" type="presParOf" srcId="{9CE46A11-B226-4213-A416-BAF9FA0F4906}" destId="{403306FE-218C-4C11-AD37-E68F5387F4BE}" srcOrd="3" destOrd="0" presId="urn:microsoft.com/office/officeart/2005/8/layout/hierarchy2"/>
    <dgm:cxn modelId="{8749E326-130C-450B-9E51-A59D7AE0BA3A}" type="presParOf" srcId="{403306FE-218C-4C11-AD37-E68F5387F4BE}" destId="{4E3961A5-D480-485A-85D9-7FCFA362166A}" srcOrd="0" destOrd="0" presId="urn:microsoft.com/office/officeart/2005/8/layout/hierarchy2"/>
    <dgm:cxn modelId="{97C96A25-AA0F-48E1-8F6B-6E4C404A166D}" type="presParOf" srcId="{403306FE-218C-4C11-AD37-E68F5387F4BE}" destId="{03C329E7-8A76-4086-BDAF-53EDB7CD9A39}" srcOrd="1" destOrd="0" presId="urn:microsoft.com/office/officeart/2005/8/layout/hierarchy2"/>
    <dgm:cxn modelId="{99B3E96B-7024-40F7-B9C8-B1BCBC1D67BD}" type="presParOf" srcId="{9CE46A11-B226-4213-A416-BAF9FA0F4906}" destId="{DAA6D314-5DEF-46CD-B475-1469586A68DA}" srcOrd="4" destOrd="0" presId="urn:microsoft.com/office/officeart/2005/8/layout/hierarchy2"/>
    <dgm:cxn modelId="{28969FF5-F40A-44F4-9CF6-46051CCC1311}" type="presParOf" srcId="{DAA6D314-5DEF-46CD-B475-1469586A68DA}" destId="{1DC486A9-FD49-440F-9151-83DECB01078D}" srcOrd="0" destOrd="0" presId="urn:microsoft.com/office/officeart/2005/8/layout/hierarchy2"/>
    <dgm:cxn modelId="{2FE36C4D-4611-4913-8ED6-92B26F0785F1}" type="presParOf" srcId="{9CE46A11-B226-4213-A416-BAF9FA0F4906}" destId="{2F15AB2A-CD4A-4EF5-8B46-FD817845E824}" srcOrd="5" destOrd="0" presId="urn:microsoft.com/office/officeart/2005/8/layout/hierarchy2"/>
    <dgm:cxn modelId="{9DDEC8DC-D855-4278-8378-F7694C8B12B9}" type="presParOf" srcId="{2F15AB2A-CD4A-4EF5-8B46-FD817845E824}" destId="{47A9A86A-71FA-4A0A-A0A3-3A63BA59B3F7}" srcOrd="0" destOrd="0" presId="urn:microsoft.com/office/officeart/2005/8/layout/hierarchy2"/>
    <dgm:cxn modelId="{5A53A1B8-76F0-4467-9617-EAF8B76FB3EE}" type="presParOf" srcId="{2F15AB2A-CD4A-4EF5-8B46-FD817845E824}" destId="{6A805682-1DD3-4D3D-84F4-78E152D5904D}" srcOrd="1" destOrd="0" presId="urn:microsoft.com/office/officeart/2005/8/layout/hierarchy2"/>
    <dgm:cxn modelId="{5E480BAD-2299-44CE-8F3E-BFE3E7B0B2E0}" type="presParOf" srcId="{9CE46A11-B226-4213-A416-BAF9FA0F4906}" destId="{EE9B7935-FA61-43A0-8F06-E9A7947EF987}" srcOrd="6" destOrd="0" presId="urn:microsoft.com/office/officeart/2005/8/layout/hierarchy2"/>
    <dgm:cxn modelId="{5E9DA69D-E775-48F8-B173-FE8DD8016114}" type="presParOf" srcId="{EE9B7935-FA61-43A0-8F06-E9A7947EF987}" destId="{3D32EEFB-0079-4E56-8458-B79C319CBFE6}" srcOrd="0" destOrd="0" presId="urn:microsoft.com/office/officeart/2005/8/layout/hierarchy2"/>
    <dgm:cxn modelId="{157E9532-D781-4DA8-80D1-C8AF12E02BFE}" type="presParOf" srcId="{9CE46A11-B226-4213-A416-BAF9FA0F4906}" destId="{10050DB5-3477-4579-A443-007F63664311}" srcOrd="7" destOrd="0" presId="urn:microsoft.com/office/officeart/2005/8/layout/hierarchy2"/>
    <dgm:cxn modelId="{39CE2BED-A17A-489A-B2B2-5BD1A8DFDAB6}" type="presParOf" srcId="{10050DB5-3477-4579-A443-007F63664311}" destId="{7CE06AD8-52BB-4E47-9F04-3F65656F868A}" srcOrd="0" destOrd="0" presId="urn:microsoft.com/office/officeart/2005/8/layout/hierarchy2"/>
    <dgm:cxn modelId="{C28C7255-77B3-4D64-B40A-81B67BDF47B8}" type="presParOf" srcId="{10050DB5-3477-4579-A443-007F63664311}" destId="{4308EB17-34BF-4F83-92AA-E24BC3CEA299}" srcOrd="1" destOrd="0" presId="urn:microsoft.com/office/officeart/2005/8/layout/hierarchy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4579C01-4DB5-4AA4-A0D8-B11831101071}" type="doc">
      <dgm:prSet loTypeId="urn:microsoft.com/office/officeart/2005/8/layout/hProcess11" loCatId="process" qsTypeId="urn:microsoft.com/office/officeart/2005/8/quickstyle/simple5" qsCatId="simple" csTypeId="urn:microsoft.com/office/officeart/2005/8/colors/accent6_4" csCatId="accent6" phldr="1"/>
      <dgm:spPr/>
    </dgm:pt>
    <dgm:pt modelId="{1170A81E-20AF-4E08-9B8A-EAF629CECA1E}">
      <dgm:prSet phldrT="[Text]" custT="1"/>
      <dgm:spPr/>
      <dgm:t>
        <a:bodyPr/>
        <a:lstStyle/>
        <a:p>
          <a:r>
            <a:rPr lang="id-ID" sz="2200" dirty="0" smtClean="0">
              <a:latin typeface="Arial Narrow" pitchFamily="34" charset="0"/>
            </a:rPr>
            <a:t>Melakukan Analisis Jabatan</a:t>
          </a:r>
          <a:endParaRPr lang="id-ID" sz="2200" dirty="0">
            <a:latin typeface="Arial Narrow" pitchFamily="34" charset="0"/>
          </a:endParaRPr>
        </a:p>
      </dgm:t>
    </dgm:pt>
    <dgm:pt modelId="{76AB286E-CB92-42E1-B6D7-D20D6B1C68F9}" type="parTrans" cxnId="{B2C14918-0DAD-4EAB-97C7-3724F24E0609}">
      <dgm:prSet/>
      <dgm:spPr/>
      <dgm:t>
        <a:bodyPr/>
        <a:lstStyle/>
        <a:p>
          <a:endParaRPr lang="id-ID"/>
        </a:p>
      </dgm:t>
    </dgm:pt>
    <dgm:pt modelId="{46CE3604-F5B1-47F8-9D3F-98C2203C4EEE}" type="sibTrans" cxnId="{B2C14918-0DAD-4EAB-97C7-3724F24E0609}">
      <dgm:prSet/>
      <dgm:spPr/>
      <dgm:t>
        <a:bodyPr/>
        <a:lstStyle/>
        <a:p>
          <a:endParaRPr lang="id-ID"/>
        </a:p>
      </dgm:t>
    </dgm:pt>
    <dgm:pt modelId="{E4023B3E-6E2A-4360-803C-AD99831CA1CA}">
      <dgm:prSet phldrT="[Text]" custT="1"/>
      <dgm:spPr/>
      <dgm:t>
        <a:bodyPr/>
        <a:lstStyle/>
        <a:p>
          <a:r>
            <a:rPr lang="id-ID" sz="2200" dirty="0" smtClean="0">
              <a:latin typeface="Arial Narrow" pitchFamily="34" charset="0"/>
            </a:rPr>
            <a:t>Memper-kirakan Persedian Pegawai</a:t>
          </a:r>
          <a:endParaRPr lang="id-ID" sz="2200" dirty="0">
            <a:latin typeface="Arial Narrow" pitchFamily="34" charset="0"/>
          </a:endParaRPr>
        </a:p>
      </dgm:t>
    </dgm:pt>
    <dgm:pt modelId="{0B8B634C-42EC-418F-89B1-11F1188D9083}" type="parTrans" cxnId="{3C71DB46-2D3B-4126-B564-BCDC19E1B917}">
      <dgm:prSet/>
      <dgm:spPr/>
      <dgm:t>
        <a:bodyPr/>
        <a:lstStyle/>
        <a:p>
          <a:endParaRPr lang="id-ID"/>
        </a:p>
      </dgm:t>
    </dgm:pt>
    <dgm:pt modelId="{B35DA0FD-429C-480E-83AE-B7C9A9765734}" type="sibTrans" cxnId="{3C71DB46-2D3B-4126-B564-BCDC19E1B917}">
      <dgm:prSet/>
      <dgm:spPr/>
      <dgm:t>
        <a:bodyPr/>
        <a:lstStyle/>
        <a:p>
          <a:endParaRPr lang="id-ID"/>
        </a:p>
      </dgm:t>
    </dgm:pt>
    <dgm:pt modelId="{364F582A-2505-4A8E-B880-EA87FE2686AE}">
      <dgm:prSet phldrT="[Text]" custT="1"/>
      <dgm:spPr/>
      <dgm:t>
        <a:bodyPr/>
        <a:lstStyle/>
        <a:p>
          <a:r>
            <a:rPr lang="id-ID" sz="2200" dirty="0" smtClean="0">
              <a:latin typeface="Arial Narrow" pitchFamily="34" charset="0"/>
            </a:rPr>
            <a:t>Menghitung Kebutuhan Pegawai</a:t>
          </a:r>
          <a:endParaRPr lang="id-ID" sz="2200" dirty="0">
            <a:latin typeface="Arial Narrow" pitchFamily="34" charset="0"/>
          </a:endParaRPr>
        </a:p>
      </dgm:t>
    </dgm:pt>
    <dgm:pt modelId="{D2CCC8E2-9D5B-4F41-A7DD-2C4A1CED30B1}" type="parTrans" cxnId="{D41B315E-CD82-458C-9A20-8DD4B3973F1F}">
      <dgm:prSet/>
      <dgm:spPr/>
      <dgm:t>
        <a:bodyPr/>
        <a:lstStyle/>
        <a:p>
          <a:endParaRPr lang="id-ID"/>
        </a:p>
      </dgm:t>
    </dgm:pt>
    <dgm:pt modelId="{20FEECE4-2FB3-47B1-867A-10663F516319}" type="sibTrans" cxnId="{D41B315E-CD82-458C-9A20-8DD4B3973F1F}">
      <dgm:prSet/>
      <dgm:spPr/>
      <dgm:t>
        <a:bodyPr/>
        <a:lstStyle/>
        <a:p>
          <a:endParaRPr lang="id-ID"/>
        </a:p>
      </dgm:t>
    </dgm:pt>
    <dgm:pt modelId="{0D32F1BD-A97F-4694-B168-C3967CC2969E}">
      <dgm:prSet phldrT="[Text]" custT="1"/>
      <dgm:spPr/>
      <dgm:t>
        <a:bodyPr/>
        <a:lstStyle/>
        <a:p>
          <a:r>
            <a:rPr lang="id-ID" sz="2200" dirty="0" smtClean="0">
              <a:latin typeface="Arial Narrow" pitchFamily="34" charset="0"/>
            </a:rPr>
            <a:t>Menghitung Keseimbangan Persediaan dan Kebutuhan</a:t>
          </a:r>
          <a:endParaRPr lang="id-ID" sz="2200" dirty="0">
            <a:latin typeface="Arial Narrow" pitchFamily="34" charset="0"/>
          </a:endParaRPr>
        </a:p>
      </dgm:t>
    </dgm:pt>
    <dgm:pt modelId="{6277FC13-C96A-4C0A-BDC0-0F097609DBFC}" type="parTrans" cxnId="{5D371108-989B-4A9A-BFF2-5883DEED12DA}">
      <dgm:prSet/>
      <dgm:spPr/>
      <dgm:t>
        <a:bodyPr/>
        <a:lstStyle/>
        <a:p>
          <a:endParaRPr lang="id-ID"/>
        </a:p>
      </dgm:t>
    </dgm:pt>
    <dgm:pt modelId="{D6158C79-895B-4054-83CC-99B01C5B42AB}" type="sibTrans" cxnId="{5D371108-989B-4A9A-BFF2-5883DEED12DA}">
      <dgm:prSet/>
      <dgm:spPr/>
      <dgm:t>
        <a:bodyPr/>
        <a:lstStyle/>
        <a:p>
          <a:endParaRPr lang="id-ID"/>
        </a:p>
      </dgm:t>
    </dgm:pt>
    <dgm:pt modelId="{DDD57C5B-FE11-4FF1-81D4-F4C321BD2D1D}" type="pres">
      <dgm:prSet presAssocID="{74579C01-4DB5-4AA4-A0D8-B11831101071}" presName="Name0" presStyleCnt="0">
        <dgm:presLayoutVars>
          <dgm:dir/>
          <dgm:resizeHandles val="exact"/>
        </dgm:presLayoutVars>
      </dgm:prSet>
      <dgm:spPr/>
    </dgm:pt>
    <dgm:pt modelId="{50EC1D03-565A-410D-8CD8-DC015B42176D}" type="pres">
      <dgm:prSet presAssocID="{74579C01-4DB5-4AA4-A0D8-B11831101071}" presName="arrow" presStyleLbl="bgShp" presStyleIdx="0" presStyleCnt="1"/>
      <dgm:spPr/>
    </dgm:pt>
    <dgm:pt modelId="{6CFD08A8-1FF8-4A4C-96DA-3222CB998157}" type="pres">
      <dgm:prSet presAssocID="{74579C01-4DB5-4AA4-A0D8-B11831101071}" presName="points" presStyleCnt="0"/>
      <dgm:spPr/>
    </dgm:pt>
    <dgm:pt modelId="{D26F0EEE-2840-452D-B279-1C6B8DEE4AB7}" type="pres">
      <dgm:prSet presAssocID="{1170A81E-20AF-4E08-9B8A-EAF629CECA1E}" presName="compositeA" presStyleCnt="0"/>
      <dgm:spPr/>
    </dgm:pt>
    <dgm:pt modelId="{EB951DDB-7DF9-4D1E-9DE7-0DBF39DB51D8}" type="pres">
      <dgm:prSet presAssocID="{1170A81E-20AF-4E08-9B8A-EAF629CECA1E}" presName="textA" presStyleLbl="revTx" presStyleIdx="0" presStyleCnt="4" custScaleX="123664">
        <dgm:presLayoutVars>
          <dgm:bulletEnabled val="1"/>
        </dgm:presLayoutVars>
      </dgm:prSet>
      <dgm:spPr/>
      <dgm:t>
        <a:bodyPr/>
        <a:lstStyle/>
        <a:p>
          <a:endParaRPr lang="id-ID"/>
        </a:p>
      </dgm:t>
    </dgm:pt>
    <dgm:pt modelId="{82F30701-EAF6-48DC-8958-0D7E0BA7AF6A}" type="pres">
      <dgm:prSet presAssocID="{1170A81E-20AF-4E08-9B8A-EAF629CECA1E}" presName="circleA" presStyleLbl="node1" presStyleIdx="0" presStyleCnt="4"/>
      <dgm:spPr/>
    </dgm:pt>
    <dgm:pt modelId="{F278E157-74CE-4243-BD89-03A20F8D5FAA}" type="pres">
      <dgm:prSet presAssocID="{1170A81E-20AF-4E08-9B8A-EAF629CECA1E}" presName="spaceA" presStyleCnt="0"/>
      <dgm:spPr/>
    </dgm:pt>
    <dgm:pt modelId="{3A849E02-4321-4121-A38F-47843565F9C7}" type="pres">
      <dgm:prSet presAssocID="{46CE3604-F5B1-47F8-9D3F-98C2203C4EEE}" presName="space" presStyleCnt="0"/>
      <dgm:spPr/>
    </dgm:pt>
    <dgm:pt modelId="{82A62F52-83DA-4D69-9041-3F2FAA63D5CB}" type="pres">
      <dgm:prSet presAssocID="{E4023B3E-6E2A-4360-803C-AD99831CA1CA}" presName="compositeB" presStyleCnt="0"/>
      <dgm:spPr/>
    </dgm:pt>
    <dgm:pt modelId="{DD2E1787-BEB3-4307-8153-DF5032972554}" type="pres">
      <dgm:prSet presAssocID="{E4023B3E-6E2A-4360-803C-AD99831CA1CA}" presName="textB" presStyleLbl="revTx" presStyleIdx="1" presStyleCnt="4" custScaleX="122224">
        <dgm:presLayoutVars>
          <dgm:bulletEnabled val="1"/>
        </dgm:presLayoutVars>
      </dgm:prSet>
      <dgm:spPr/>
      <dgm:t>
        <a:bodyPr/>
        <a:lstStyle/>
        <a:p>
          <a:endParaRPr lang="id-ID"/>
        </a:p>
      </dgm:t>
    </dgm:pt>
    <dgm:pt modelId="{30B76AD3-8E13-4F38-AD05-AC2D4EE3E215}" type="pres">
      <dgm:prSet presAssocID="{E4023B3E-6E2A-4360-803C-AD99831CA1CA}" presName="circleB" presStyleLbl="node1" presStyleIdx="1" presStyleCnt="4"/>
      <dgm:spPr/>
    </dgm:pt>
    <dgm:pt modelId="{79DA6905-B95D-4814-B795-9A16889338B2}" type="pres">
      <dgm:prSet presAssocID="{E4023B3E-6E2A-4360-803C-AD99831CA1CA}" presName="spaceB" presStyleCnt="0"/>
      <dgm:spPr/>
    </dgm:pt>
    <dgm:pt modelId="{8F8AC7A5-9BD0-4F86-A546-43F8F0820DEC}" type="pres">
      <dgm:prSet presAssocID="{B35DA0FD-429C-480E-83AE-B7C9A9765734}" presName="space" presStyleCnt="0"/>
      <dgm:spPr/>
    </dgm:pt>
    <dgm:pt modelId="{70F2F8EB-A52D-4831-BAAE-816E6DA05D3A}" type="pres">
      <dgm:prSet presAssocID="{364F582A-2505-4A8E-B880-EA87FE2686AE}" presName="compositeA" presStyleCnt="0"/>
      <dgm:spPr/>
    </dgm:pt>
    <dgm:pt modelId="{1C6CFA42-778B-4D4B-A982-9B7E868D79D2}" type="pres">
      <dgm:prSet presAssocID="{364F582A-2505-4A8E-B880-EA87FE2686AE}" presName="textA" presStyleLbl="revTx" presStyleIdx="2" presStyleCnt="4" custScaleX="135899">
        <dgm:presLayoutVars>
          <dgm:bulletEnabled val="1"/>
        </dgm:presLayoutVars>
      </dgm:prSet>
      <dgm:spPr/>
      <dgm:t>
        <a:bodyPr/>
        <a:lstStyle/>
        <a:p>
          <a:endParaRPr lang="id-ID"/>
        </a:p>
      </dgm:t>
    </dgm:pt>
    <dgm:pt modelId="{84DEB91F-21C6-4DA4-AC7D-4C857B701795}" type="pres">
      <dgm:prSet presAssocID="{364F582A-2505-4A8E-B880-EA87FE2686AE}" presName="circleA" presStyleLbl="node1" presStyleIdx="2" presStyleCnt="4"/>
      <dgm:spPr/>
    </dgm:pt>
    <dgm:pt modelId="{2E789841-F160-43F7-9C62-A5207C36265A}" type="pres">
      <dgm:prSet presAssocID="{364F582A-2505-4A8E-B880-EA87FE2686AE}" presName="spaceA" presStyleCnt="0"/>
      <dgm:spPr/>
    </dgm:pt>
    <dgm:pt modelId="{97DC019D-34D4-425C-B490-6DB3ECB23DBD}" type="pres">
      <dgm:prSet presAssocID="{20FEECE4-2FB3-47B1-867A-10663F516319}" presName="space" presStyleCnt="0"/>
      <dgm:spPr/>
    </dgm:pt>
    <dgm:pt modelId="{9B968D79-2B36-4131-BFBB-B62A7861C6C6}" type="pres">
      <dgm:prSet presAssocID="{0D32F1BD-A97F-4694-B168-C3967CC2969E}" presName="compositeB" presStyleCnt="0"/>
      <dgm:spPr/>
    </dgm:pt>
    <dgm:pt modelId="{769D9B12-C123-4925-A7AD-2BCBD17A7165}" type="pres">
      <dgm:prSet presAssocID="{0D32F1BD-A97F-4694-B168-C3967CC2969E}" presName="textB" presStyleLbl="revTx" presStyleIdx="3" presStyleCnt="4" custScaleX="154482">
        <dgm:presLayoutVars>
          <dgm:bulletEnabled val="1"/>
        </dgm:presLayoutVars>
      </dgm:prSet>
      <dgm:spPr/>
      <dgm:t>
        <a:bodyPr/>
        <a:lstStyle/>
        <a:p>
          <a:endParaRPr lang="id-ID"/>
        </a:p>
      </dgm:t>
    </dgm:pt>
    <dgm:pt modelId="{AE880031-6216-4B87-B124-49706EB1E850}" type="pres">
      <dgm:prSet presAssocID="{0D32F1BD-A97F-4694-B168-C3967CC2969E}" presName="circleB" presStyleLbl="node1" presStyleIdx="3" presStyleCnt="4"/>
      <dgm:spPr/>
    </dgm:pt>
    <dgm:pt modelId="{6224B554-BF70-4C80-962E-7B47333060D1}" type="pres">
      <dgm:prSet presAssocID="{0D32F1BD-A97F-4694-B168-C3967CC2969E}" presName="spaceB" presStyleCnt="0"/>
      <dgm:spPr/>
    </dgm:pt>
  </dgm:ptLst>
  <dgm:cxnLst>
    <dgm:cxn modelId="{C08CF8FC-B458-419D-967B-0FAD20D8B113}" type="presOf" srcId="{74579C01-4DB5-4AA4-A0D8-B11831101071}" destId="{DDD57C5B-FE11-4FF1-81D4-F4C321BD2D1D}" srcOrd="0" destOrd="0" presId="urn:microsoft.com/office/officeart/2005/8/layout/hProcess11"/>
    <dgm:cxn modelId="{8A4F2C71-324C-414F-A5AF-3173D87D07E2}" type="presOf" srcId="{364F582A-2505-4A8E-B880-EA87FE2686AE}" destId="{1C6CFA42-778B-4D4B-A982-9B7E868D79D2}" srcOrd="0" destOrd="0" presId="urn:microsoft.com/office/officeart/2005/8/layout/hProcess11"/>
    <dgm:cxn modelId="{3C71DB46-2D3B-4126-B564-BCDC19E1B917}" srcId="{74579C01-4DB5-4AA4-A0D8-B11831101071}" destId="{E4023B3E-6E2A-4360-803C-AD99831CA1CA}" srcOrd="1" destOrd="0" parTransId="{0B8B634C-42EC-418F-89B1-11F1188D9083}" sibTransId="{B35DA0FD-429C-480E-83AE-B7C9A9765734}"/>
    <dgm:cxn modelId="{4307DFF2-7A06-47B0-90FD-94594F18A55D}" type="presOf" srcId="{E4023B3E-6E2A-4360-803C-AD99831CA1CA}" destId="{DD2E1787-BEB3-4307-8153-DF5032972554}" srcOrd="0" destOrd="0" presId="urn:microsoft.com/office/officeart/2005/8/layout/hProcess11"/>
    <dgm:cxn modelId="{B2C14918-0DAD-4EAB-97C7-3724F24E0609}" srcId="{74579C01-4DB5-4AA4-A0D8-B11831101071}" destId="{1170A81E-20AF-4E08-9B8A-EAF629CECA1E}" srcOrd="0" destOrd="0" parTransId="{76AB286E-CB92-42E1-B6D7-D20D6B1C68F9}" sibTransId="{46CE3604-F5B1-47F8-9D3F-98C2203C4EEE}"/>
    <dgm:cxn modelId="{1BB6BBBF-06D8-44E6-ADC6-155968357B3D}" type="presOf" srcId="{1170A81E-20AF-4E08-9B8A-EAF629CECA1E}" destId="{EB951DDB-7DF9-4D1E-9DE7-0DBF39DB51D8}" srcOrd="0" destOrd="0" presId="urn:microsoft.com/office/officeart/2005/8/layout/hProcess11"/>
    <dgm:cxn modelId="{5D371108-989B-4A9A-BFF2-5883DEED12DA}" srcId="{74579C01-4DB5-4AA4-A0D8-B11831101071}" destId="{0D32F1BD-A97F-4694-B168-C3967CC2969E}" srcOrd="3" destOrd="0" parTransId="{6277FC13-C96A-4C0A-BDC0-0F097609DBFC}" sibTransId="{D6158C79-895B-4054-83CC-99B01C5B42AB}"/>
    <dgm:cxn modelId="{D41B315E-CD82-458C-9A20-8DD4B3973F1F}" srcId="{74579C01-4DB5-4AA4-A0D8-B11831101071}" destId="{364F582A-2505-4A8E-B880-EA87FE2686AE}" srcOrd="2" destOrd="0" parTransId="{D2CCC8E2-9D5B-4F41-A7DD-2C4A1CED30B1}" sibTransId="{20FEECE4-2FB3-47B1-867A-10663F516319}"/>
    <dgm:cxn modelId="{E3F00D9C-9DFD-4F91-9D5B-39150CC22790}" type="presOf" srcId="{0D32F1BD-A97F-4694-B168-C3967CC2969E}" destId="{769D9B12-C123-4925-A7AD-2BCBD17A7165}" srcOrd="0" destOrd="0" presId="urn:microsoft.com/office/officeart/2005/8/layout/hProcess11"/>
    <dgm:cxn modelId="{B5A5FDEC-9A2E-48BA-8377-DAC2AC67F52A}" type="presParOf" srcId="{DDD57C5B-FE11-4FF1-81D4-F4C321BD2D1D}" destId="{50EC1D03-565A-410D-8CD8-DC015B42176D}" srcOrd="0" destOrd="0" presId="urn:microsoft.com/office/officeart/2005/8/layout/hProcess11"/>
    <dgm:cxn modelId="{1B553FAA-59DC-46F0-BF9F-616070F39F3D}" type="presParOf" srcId="{DDD57C5B-FE11-4FF1-81D4-F4C321BD2D1D}" destId="{6CFD08A8-1FF8-4A4C-96DA-3222CB998157}" srcOrd="1" destOrd="0" presId="urn:microsoft.com/office/officeart/2005/8/layout/hProcess11"/>
    <dgm:cxn modelId="{27E6C016-C498-4298-B491-FAFFA4C07316}" type="presParOf" srcId="{6CFD08A8-1FF8-4A4C-96DA-3222CB998157}" destId="{D26F0EEE-2840-452D-B279-1C6B8DEE4AB7}" srcOrd="0" destOrd="0" presId="urn:microsoft.com/office/officeart/2005/8/layout/hProcess11"/>
    <dgm:cxn modelId="{D36A4BD3-B644-42F3-83E6-FCE99BD26E4A}" type="presParOf" srcId="{D26F0EEE-2840-452D-B279-1C6B8DEE4AB7}" destId="{EB951DDB-7DF9-4D1E-9DE7-0DBF39DB51D8}" srcOrd="0" destOrd="0" presId="urn:microsoft.com/office/officeart/2005/8/layout/hProcess11"/>
    <dgm:cxn modelId="{5A630FB3-87EE-4284-AB63-229BFFF86C4C}" type="presParOf" srcId="{D26F0EEE-2840-452D-B279-1C6B8DEE4AB7}" destId="{82F30701-EAF6-48DC-8958-0D7E0BA7AF6A}" srcOrd="1" destOrd="0" presId="urn:microsoft.com/office/officeart/2005/8/layout/hProcess11"/>
    <dgm:cxn modelId="{A35079E6-98E4-491A-AC37-8964FF85C020}" type="presParOf" srcId="{D26F0EEE-2840-452D-B279-1C6B8DEE4AB7}" destId="{F278E157-74CE-4243-BD89-03A20F8D5FAA}" srcOrd="2" destOrd="0" presId="urn:microsoft.com/office/officeart/2005/8/layout/hProcess11"/>
    <dgm:cxn modelId="{DEB71EBF-F2FA-4535-A37D-BFF16499A579}" type="presParOf" srcId="{6CFD08A8-1FF8-4A4C-96DA-3222CB998157}" destId="{3A849E02-4321-4121-A38F-47843565F9C7}" srcOrd="1" destOrd="0" presId="urn:microsoft.com/office/officeart/2005/8/layout/hProcess11"/>
    <dgm:cxn modelId="{8BE55862-5A82-4D30-9C37-B9F7CC2303AB}" type="presParOf" srcId="{6CFD08A8-1FF8-4A4C-96DA-3222CB998157}" destId="{82A62F52-83DA-4D69-9041-3F2FAA63D5CB}" srcOrd="2" destOrd="0" presId="urn:microsoft.com/office/officeart/2005/8/layout/hProcess11"/>
    <dgm:cxn modelId="{7D6B5014-CB95-487B-B6E0-656A6B287567}" type="presParOf" srcId="{82A62F52-83DA-4D69-9041-3F2FAA63D5CB}" destId="{DD2E1787-BEB3-4307-8153-DF5032972554}" srcOrd="0" destOrd="0" presId="urn:microsoft.com/office/officeart/2005/8/layout/hProcess11"/>
    <dgm:cxn modelId="{34B6A332-BA11-4C06-9920-94B32F0E5A16}" type="presParOf" srcId="{82A62F52-83DA-4D69-9041-3F2FAA63D5CB}" destId="{30B76AD3-8E13-4F38-AD05-AC2D4EE3E215}" srcOrd="1" destOrd="0" presId="urn:microsoft.com/office/officeart/2005/8/layout/hProcess11"/>
    <dgm:cxn modelId="{55D7B0D2-6361-4ED0-B2C7-D9712DDBB0E5}" type="presParOf" srcId="{82A62F52-83DA-4D69-9041-3F2FAA63D5CB}" destId="{79DA6905-B95D-4814-B795-9A16889338B2}" srcOrd="2" destOrd="0" presId="urn:microsoft.com/office/officeart/2005/8/layout/hProcess11"/>
    <dgm:cxn modelId="{A420C4D5-945D-48BF-9729-91B406A6D41A}" type="presParOf" srcId="{6CFD08A8-1FF8-4A4C-96DA-3222CB998157}" destId="{8F8AC7A5-9BD0-4F86-A546-43F8F0820DEC}" srcOrd="3" destOrd="0" presId="urn:microsoft.com/office/officeart/2005/8/layout/hProcess11"/>
    <dgm:cxn modelId="{8571800E-C4F4-49BC-B3EF-65C17BDF67AB}" type="presParOf" srcId="{6CFD08A8-1FF8-4A4C-96DA-3222CB998157}" destId="{70F2F8EB-A52D-4831-BAAE-816E6DA05D3A}" srcOrd="4" destOrd="0" presId="urn:microsoft.com/office/officeart/2005/8/layout/hProcess11"/>
    <dgm:cxn modelId="{C763F78F-7056-4BE4-B49B-D63BD34C355B}" type="presParOf" srcId="{70F2F8EB-A52D-4831-BAAE-816E6DA05D3A}" destId="{1C6CFA42-778B-4D4B-A982-9B7E868D79D2}" srcOrd="0" destOrd="0" presId="urn:microsoft.com/office/officeart/2005/8/layout/hProcess11"/>
    <dgm:cxn modelId="{571649D5-9762-4F98-ABAB-DB38364E352D}" type="presParOf" srcId="{70F2F8EB-A52D-4831-BAAE-816E6DA05D3A}" destId="{84DEB91F-21C6-4DA4-AC7D-4C857B701795}" srcOrd="1" destOrd="0" presId="urn:microsoft.com/office/officeart/2005/8/layout/hProcess11"/>
    <dgm:cxn modelId="{D12747EC-5999-4840-8085-2FCE89905652}" type="presParOf" srcId="{70F2F8EB-A52D-4831-BAAE-816E6DA05D3A}" destId="{2E789841-F160-43F7-9C62-A5207C36265A}" srcOrd="2" destOrd="0" presId="urn:microsoft.com/office/officeart/2005/8/layout/hProcess11"/>
    <dgm:cxn modelId="{2B4BC645-49BE-40B8-88BD-EBCF1CCAAD70}" type="presParOf" srcId="{6CFD08A8-1FF8-4A4C-96DA-3222CB998157}" destId="{97DC019D-34D4-425C-B490-6DB3ECB23DBD}" srcOrd="5" destOrd="0" presId="urn:microsoft.com/office/officeart/2005/8/layout/hProcess11"/>
    <dgm:cxn modelId="{C6FBC0A3-AE43-4E34-8C4A-403E4B02314E}" type="presParOf" srcId="{6CFD08A8-1FF8-4A4C-96DA-3222CB998157}" destId="{9B968D79-2B36-4131-BFBB-B62A7861C6C6}" srcOrd="6" destOrd="0" presId="urn:microsoft.com/office/officeart/2005/8/layout/hProcess11"/>
    <dgm:cxn modelId="{AC5A1F43-DD5F-4E8B-B105-5FB5FABE1B07}" type="presParOf" srcId="{9B968D79-2B36-4131-BFBB-B62A7861C6C6}" destId="{769D9B12-C123-4925-A7AD-2BCBD17A7165}" srcOrd="0" destOrd="0" presId="urn:microsoft.com/office/officeart/2005/8/layout/hProcess11"/>
    <dgm:cxn modelId="{8BDA10A3-5D4D-4169-9E3C-9E1CBB49AFEC}" type="presParOf" srcId="{9B968D79-2B36-4131-BFBB-B62A7861C6C6}" destId="{AE880031-6216-4B87-B124-49706EB1E850}" srcOrd="1" destOrd="0" presId="urn:microsoft.com/office/officeart/2005/8/layout/hProcess11"/>
    <dgm:cxn modelId="{F0851B1A-895E-409E-9252-7FD4A8DE7B76}" type="presParOf" srcId="{9B968D79-2B36-4131-BFBB-B62A7861C6C6}" destId="{6224B554-BF70-4C80-962E-7B47333060D1}" srcOrd="2" destOrd="0" presId="urn:microsoft.com/office/officeart/2005/8/layout/hProcess1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526937E-84F6-4350-AC87-2DBA66689904}"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id-ID"/>
        </a:p>
      </dgm:t>
    </dgm:pt>
    <dgm:pt modelId="{15A0BD6C-F478-4157-A7DA-75E98E90F4B6}">
      <dgm:prSet phldrT="[Text]"/>
      <dgm:spPr>
        <a:solidFill>
          <a:schemeClr val="accent2"/>
        </a:solidFill>
      </dgm:spPr>
      <dgm:t>
        <a:bodyPr/>
        <a:lstStyle/>
        <a:p>
          <a:r>
            <a:rPr lang="id-ID" b="1" dirty="0" smtClean="0">
              <a:effectLst>
                <a:outerShdw blurRad="38100" dist="38100" dir="2700000" algn="tl">
                  <a:srgbClr val="000000">
                    <a:alpha val="43137"/>
                  </a:srgbClr>
                </a:outerShdw>
              </a:effectLst>
            </a:rPr>
            <a:t>A</a:t>
          </a:r>
          <a:endParaRPr lang="id-ID" b="1" dirty="0">
            <a:effectLst>
              <a:outerShdw blurRad="38100" dist="38100" dir="2700000" algn="tl">
                <a:srgbClr val="000000">
                  <a:alpha val="43137"/>
                </a:srgbClr>
              </a:outerShdw>
            </a:effectLst>
          </a:endParaRPr>
        </a:p>
      </dgm:t>
    </dgm:pt>
    <dgm:pt modelId="{94A330F8-A40B-465E-9656-F4DF472C5E6C}" type="parTrans" cxnId="{F31E7E73-A8CC-4D96-8DE7-EF20D8D9822B}">
      <dgm:prSet/>
      <dgm:spPr/>
      <dgm:t>
        <a:bodyPr/>
        <a:lstStyle/>
        <a:p>
          <a:endParaRPr lang="id-ID"/>
        </a:p>
      </dgm:t>
    </dgm:pt>
    <dgm:pt modelId="{55265A7C-E169-4995-A470-7BE1F54F1F81}" type="sibTrans" cxnId="{F31E7E73-A8CC-4D96-8DE7-EF20D8D9822B}">
      <dgm:prSet/>
      <dgm:spPr/>
      <dgm:t>
        <a:bodyPr/>
        <a:lstStyle/>
        <a:p>
          <a:endParaRPr lang="id-ID"/>
        </a:p>
      </dgm:t>
    </dgm:pt>
    <dgm:pt modelId="{6C40D6E3-6FEE-4866-BAB1-E4556E7CFB0B}">
      <dgm:prSet phldrT="[Text]"/>
      <dgm:spPr>
        <a:solidFill>
          <a:schemeClr val="accent2"/>
        </a:solidFill>
      </dgm:spPr>
      <dgm:t>
        <a:bodyPr/>
        <a:lstStyle/>
        <a:p>
          <a:r>
            <a:rPr lang="id-ID" b="1" dirty="0" smtClean="0">
              <a:effectLst>
                <a:outerShdw blurRad="38100" dist="38100" dir="2700000" algn="tl">
                  <a:srgbClr val="000000">
                    <a:alpha val="43137"/>
                  </a:srgbClr>
                </a:outerShdw>
              </a:effectLst>
            </a:rPr>
            <a:t>B</a:t>
          </a:r>
          <a:endParaRPr lang="id-ID" b="1" dirty="0">
            <a:effectLst>
              <a:outerShdw blurRad="38100" dist="38100" dir="2700000" algn="tl">
                <a:srgbClr val="000000">
                  <a:alpha val="43137"/>
                </a:srgbClr>
              </a:outerShdw>
            </a:effectLst>
          </a:endParaRPr>
        </a:p>
      </dgm:t>
    </dgm:pt>
    <dgm:pt modelId="{6C9E2C51-B4D3-4753-9E2C-C7270FF8C7E6}" type="parTrans" cxnId="{7FF84974-7E78-48D8-A4FB-043A269AEE00}">
      <dgm:prSet/>
      <dgm:spPr/>
      <dgm:t>
        <a:bodyPr/>
        <a:lstStyle/>
        <a:p>
          <a:endParaRPr lang="id-ID"/>
        </a:p>
      </dgm:t>
    </dgm:pt>
    <dgm:pt modelId="{71635F9F-543D-4E58-B004-94B07BF89261}" type="sibTrans" cxnId="{7FF84974-7E78-48D8-A4FB-043A269AEE00}">
      <dgm:prSet/>
      <dgm:spPr/>
      <dgm:t>
        <a:bodyPr/>
        <a:lstStyle/>
        <a:p>
          <a:endParaRPr lang="id-ID"/>
        </a:p>
      </dgm:t>
    </dgm:pt>
    <dgm:pt modelId="{1800FC36-7CE7-4B34-B110-E80BDE3BE4E6}">
      <dgm:prSet phldrT="[Text]"/>
      <dgm:spPr>
        <a:solidFill>
          <a:schemeClr val="accent2"/>
        </a:solidFill>
      </dgm:spPr>
      <dgm:t>
        <a:bodyPr/>
        <a:lstStyle/>
        <a:p>
          <a:r>
            <a:rPr lang="id-ID" b="1" dirty="0" smtClean="0">
              <a:effectLst>
                <a:outerShdw blurRad="38100" dist="38100" dir="2700000" algn="tl">
                  <a:srgbClr val="000000">
                    <a:alpha val="43137"/>
                  </a:srgbClr>
                </a:outerShdw>
              </a:effectLst>
            </a:rPr>
            <a:t>C</a:t>
          </a:r>
          <a:endParaRPr lang="id-ID" b="1" dirty="0">
            <a:effectLst>
              <a:outerShdw blurRad="38100" dist="38100" dir="2700000" algn="tl">
                <a:srgbClr val="000000">
                  <a:alpha val="43137"/>
                </a:srgbClr>
              </a:outerShdw>
            </a:effectLst>
          </a:endParaRPr>
        </a:p>
      </dgm:t>
    </dgm:pt>
    <dgm:pt modelId="{0C5F083C-841D-4D7F-A44C-A7AEC484B6E0}" type="parTrans" cxnId="{D10CCC1E-1E9F-4474-81FA-C64DA2ADD811}">
      <dgm:prSet/>
      <dgm:spPr/>
      <dgm:t>
        <a:bodyPr/>
        <a:lstStyle/>
        <a:p>
          <a:endParaRPr lang="id-ID"/>
        </a:p>
      </dgm:t>
    </dgm:pt>
    <dgm:pt modelId="{9B8FB9D4-A2F3-4EB0-A9FE-CFB7290EEF5B}" type="sibTrans" cxnId="{D10CCC1E-1E9F-4474-81FA-C64DA2ADD811}">
      <dgm:prSet/>
      <dgm:spPr/>
      <dgm:t>
        <a:bodyPr/>
        <a:lstStyle/>
        <a:p>
          <a:endParaRPr lang="id-ID"/>
        </a:p>
      </dgm:t>
    </dgm:pt>
    <dgm:pt modelId="{97EA8DF5-08CF-4108-BBB3-92DDFF777357}">
      <dgm:prSet phldrT="[Text]"/>
      <dgm:spPr>
        <a:solidFill>
          <a:schemeClr val="accent2"/>
        </a:solidFill>
      </dgm:spPr>
      <dgm:t>
        <a:bodyPr/>
        <a:lstStyle/>
        <a:p>
          <a:r>
            <a:rPr lang="id-ID" b="1" dirty="0" smtClean="0">
              <a:effectLst>
                <a:outerShdw blurRad="38100" dist="38100" dir="2700000" algn="tl">
                  <a:srgbClr val="000000">
                    <a:alpha val="43137"/>
                  </a:srgbClr>
                </a:outerShdw>
              </a:effectLst>
            </a:rPr>
            <a:t>D</a:t>
          </a:r>
          <a:endParaRPr lang="id-ID" b="1" dirty="0">
            <a:effectLst>
              <a:outerShdw blurRad="38100" dist="38100" dir="2700000" algn="tl">
                <a:srgbClr val="000000">
                  <a:alpha val="43137"/>
                </a:srgbClr>
              </a:outerShdw>
            </a:effectLst>
          </a:endParaRPr>
        </a:p>
      </dgm:t>
    </dgm:pt>
    <dgm:pt modelId="{1E07F23D-B35F-412F-A55F-2F64910434F1}" type="parTrans" cxnId="{826068FA-7F08-487D-88D8-80DFD883C0B6}">
      <dgm:prSet/>
      <dgm:spPr/>
      <dgm:t>
        <a:bodyPr/>
        <a:lstStyle/>
        <a:p>
          <a:endParaRPr lang="id-ID"/>
        </a:p>
      </dgm:t>
    </dgm:pt>
    <dgm:pt modelId="{37D2F85D-9F9E-49AC-9780-307A54F713EB}" type="sibTrans" cxnId="{826068FA-7F08-487D-88D8-80DFD883C0B6}">
      <dgm:prSet/>
      <dgm:spPr/>
      <dgm:t>
        <a:bodyPr/>
        <a:lstStyle/>
        <a:p>
          <a:endParaRPr lang="id-ID"/>
        </a:p>
      </dgm:t>
    </dgm:pt>
    <dgm:pt modelId="{88838D04-CA4F-4ED5-9659-0814DBA44359}">
      <dgm:prSet phldrT="[Text]"/>
      <dgm:spPr>
        <a:solidFill>
          <a:schemeClr val="accent2"/>
        </a:solidFill>
      </dgm:spPr>
      <dgm:t>
        <a:bodyPr/>
        <a:lstStyle/>
        <a:p>
          <a:r>
            <a:rPr lang="id-ID" b="1" dirty="0" smtClean="0">
              <a:effectLst>
                <a:outerShdw blurRad="38100" dist="38100" dir="2700000" algn="tl">
                  <a:srgbClr val="000000">
                    <a:alpha val="43137"/>
                  </a:srgbClr>
                </a:outerShdw>
              </a:effectLst>
            </a:rPr>
            <a:t>E</a:t>
          </a:r>
          <a:endParaRPr lang="id-ID" b="1" dirty="0">
            <a:effectLst>
              <a:outerShdw blurRad="38100" dist="38100" dir="2700000" algn="tl">
                <a:srgbClr val="000000">
                  <a:alpha val="43137"/>
                </a:srgbClr>
              </a:outerShdw>
            </a:effectLst>
          </a:endParaRPr>
        </a:p>
      </dgm:t>
    </dgm:pt>
    <dgm:pt modelId="{65DC7DDA-5C7B-4428-B51A-D7D31269F6E6}" type="parTrans" cxnId="{181D21DF-19E6-401A-B000-E8895A8712BB}">
      <dgm:prSet/>
      <dgm:spPr/>
      <dgm:t>
        <a:bodyPr/>
        <a:lstStyle/>
        <a:p>
          <a:endParaRPr lang="id-ID"/>
        </a:p>
      </dgm:t>
    </dgm:pt>
    <dgm:pt modelId="{C33E7B2D-24B1-438E-BD93-5DFD98EDC586}" type="sibTrans" cxnId="{181D21DF-19E6-401A-B000-E8895A8712BB}">
      <dgm:prSet/>
      <dgm:spPr/>
      <dgm:t>
        <a:bodyPr/>
        <a:lstStyle/>
        <a:p>
          <a:endParaRPr lang="id-ID"/>
        </a:p>
      </dgm:t>
    </dgm:pt>
    <dgm:pt modelId="{0E7F444C-CC67-43DA-AB40-9A2E2BCAABF0}">
      <dgm:prSet phldrT="[Text]"/>
      <dgm:spPr>
        <a:solidFill>
          <a:schemeClr val="accent2"/>
        </a:solidFill>
      </dgm:spPr>
      <dgm:t>
        <a:bodyPr/>
        <a:lstStyle/>
        <a:p>
          <a:r>
            <a:rPr lang="id-ID" b="1" dirty="0" smtClean="0">
              <a:effectLst>
                <a:outerShdw blurRad="38100" dist="38100" dir="2700000" algn="tl">
                  <a:srgbClr val="000000">
                    <a:alpha val="43137"/>
                  </a:srgbClr>
                </a:outerShdw>
              </a:effectLst>
            </a:rPr>
            <a:t>F</a:t>
          </a:r>
          <a:endParaRPr lang="id-ID" b="1" dirty="0">
            <a:effectLst>
              <a:outerShdw blurRad="38100" dist="38100" dir="2700000" algn="tl">
                <a:srgbClr val="000000">
                  <a:alpha val="43137"/>
                </a:srgbClr>
              </a:outerShdw>
            </a:effectLst>
          </a:endParaRPr>
        </a:p>
      </dgm:t>
    </dgm:pt>
    <dgm:pt modelId="{F6668BA7-61FE-4E1C-ACF6-2CFD3CC68F43}" type="parTrans" cxnId="{BAFD0255-7CCD-4D5A-B3CC-F5272AF4BCF0}">
      <dgm:prSet/>
      <dgm:spPr/>
      <dgm:t>
        <a:bodyPr/>
        <a:lstStyle/>
        <a:p>
          <a:endParaRPr lang="id-ID"/>
        </a:p>
      </dgm:t>
    </dgm:pt>
    <dgm:pt modelId="{57A10DE6-C117-43BE-B45B-4D30001CDDAD}" type="sibTrans" cxnId="{BAFD0255-7CCD-4D5A-B3CC-F5272AF4BCF0}">
      <dgm:prSet/>
      <dgm:spPr/>
      <dgm:t>
        <a:bodyPr/>
        <a:lstStyle/>
        <a:p>
          <a:endParaRPr lang="id-ID"/>
        </a:p>
      </dgm:t>
    </dgm:pt>
    <dgm:pt modelId="{ED8F5043-8599-493E-9788-2FDE3E6C5718}">
      <dgm:prSet phldrT="[Text]"/>
      <dgm:spPr>
        <a:solidFill>
          <a:schemeClr val="accent2"/>
        </a:solidFill>
      </dgm:spPr>
      <dgm:t>
        <a:bodyPr/>
        <a:lstStyle/>
        <a:p>
          <a:r>
            <a:rPr lang="id-ID" b="1" dirty="0" smtClean="0">
              <a:effectLst>
                <a:outerShdw blurRad="38100" dist="38100" dir="2700000" algn="tl">
                  <a:srgbClr val="000000">
                    <a:alpha val="43137"/>
                  </a:srgbClr>
                </a:outerShdw>
              </a:effectLst>
            </a:rPr>
            <a:t>G</a:t>
          </a:r>
          <a:endParaRPr lang="id-ID" b="1" dirty="0">
            <a:effectLst>
              <a:outerShdw blurRad="38100" dist="38100" dir="2700000" algn="tl">
                <a:srgbClr val="000000">
                  <a:alpha val="43137"/>
                </a:srgbClr>
              </a:outerShdw>
            </a:effectLst>
          </a:endParaRPr>
        </a:p>
      </dgm:t>
    </dgm:pt>
    <dgm:pt modelId="{C1FEE9B8-0552-435F-9119-581F02A26EE0}" type="parTrans" cxnId="{896E99B2-607F-4A91-BBE6-2641EBE6D168}">
      <dgm:prSet/>
      <dgm:spPr/>
      <dgm:t>
        <a:bodyPr/>
        <a:lstStyle/>
        <a:p>
          <a:endParaRPr lang="id-ID"/>
        </a:p>
      </dgm:t>
    </dgm:pt>
    <dgm:pt modelId="{97DF4601-2A19-41E7-B902-F4D3FC2B0A6B}" type="sibTrans" cxnId="{896E99B2-607F-4A91-BBE6-2641EBE6D168}">
      <dgm:prSet/>
      <dgm:spPr/>
      <dgm:t>
        <a:bodyPr/>
        <a:lstStyle/>
        <a:p>
          <a:endParaRPr lang="id-ID"/>
        </a:p>
      </dgm:t>
    </dgm:pt>
    <dgm:pt modelId="{680BC7E6-01C4-4741-BF27-18879169D3C3}">
      <dgm:prSet phldrT="[Text]"/>
      <dgm:spPr>
        <a:solidFill>
          <a:schemeClr val="accent2"/>
        </a:solidFill>
      </dgm:spPr>
      <dgm:t>
        <a:bodyPr/>
        <a:lstStyle/>
        <a:p>
          <a:r>
            <a:rPr lang="id-ID" b="1" dirty="0" smtClean="0">
              <a:effectLst>
                <a:outerShdw blurRad="38100" dist="38100" dir="2700000" algn="tl">
                  <a:srgbClr val="000000">
                    <a:alpha val="43137"/>
                  </a:srgbClr>
                </a:outerShdw>
              </a:effectLst>
            </a:rPr>
            <a:t>H</a:t>
          </a:r>
          <a:endParaRPr lang="id-ID" b="1" dirty="0">
            <a:effectLst>
              <a:outerShdw blurRad="38100" dist="38100" dir="2700000" algn="tl">
                <a:srgbClr val="000000">
                  <a:alpha val="43137"/>
                </a:srgbClr>
              </a:outerShdw>
            </a:effectLst>
          </a:endParaRPr>
        </a:p>
      </dgm:t>
    </dgm:pt>
    <dgm:pt modelId="{18E9478E-6F4E-4136-A74C-862B4931EC33}" type="parTrans" cxnId="{20D3DF1A-83A9-4C07-888B-3F573DAA8D66}">
      <dgm:prSet/>
      <dgm:spPr/>
      <dgm:t>
        <a:bodyPr/>
        <a:lstStyle/>
        <a:p>
          <a:endParaRPr lang="id-ID"/>
        </a:p>
      </dgm:t>
    </dgm:pt>
    <dgm:pt modelId="{19C7F41B-4EE0-4761-9977-89C6113913ED}" type="sibTrans" cxnId="{20D3DF1A-83A9-4C07-888B-3F573DAA8D66}">
      <dgm:prSet/>
      <dgm:spPr/>
      <dgm:t>
        <a:bodyPr/>
        <a:lstStyle/>
        <a:p>
          <a:endParaRPr lang="id-ID"/>
        </a:p>
      </dgm:t>
    </dgm:pt>
    <dgm:pt modelId="{3C9F8110-47CC-4DE4-894D-3563BC3579AB}" type="pres">
      <dgm:prSet presAssocID="{3526937E-84F6-4350-AC87-2DBA66689904}" presName="CompostProcess" presStyleCnt="0">
        <dgm:presLayoutVars>
          <dgm:dir/>
          <dgm:resizeHandles val="exact"/>
        </dgm:presLayoutVars>
      </dgm:prSet>
      <dgm:spPr/>
      <dgm:t>
        <a:bodyPr/>
        <a:lstStyle/>
        <a:p>
          <a:endParaRPr lang="id-ID"/>
        </a:p>
      </dgm:t>
    </dgm:pt>
    <dgm:pt modelId="{13C7BB29-EFEC-49CB-A887-4E6C903124C5}" type="pres">
      <dgm:prSet presAssocID="{3526937E-84F6-4350-AC87-2DBA66689904}" presName="arrow" presStyleLbl="bgShp" presStyleIdx="0" presStyleCnt="1" custLinFactNeighborX="1361" custLinFactNeighborY="50000"/>
      <dgm:spPr/>
    </dgm:pt>
    <dgm:pt modelId="{2A3347A1-B90B-4919-B785-A0F35CEBDD54}" type="pres">
      <dgm:prSet presAssocID="{3526937E-84F6-4350-AC87-2DBA66689904}" presName="linearProcess" presStyleCnt="0"/>
      <dgm:spPr/>
    </dgm:pt>
    <dgm:pt modelId="{EAC75CC7-482F-4A23-9FD9-DFE683C42C7B}" type="pres">
      <dgm:prSet presAssocID="{15A0BD6C-F478-4157-A7DA-75E98E90F4B6}" presName="textNode" presStyleLbl="node1" presStyleIdx="0" presStyleCnt="8">
        <dgm:presLayoutVars>
          <dgm:bulletEnabled val="1"/>
        </dgm:presLayoutVars>
      </dgm:prSet>
      <dgm:spPr/>
      <dgm:t>
        <a:bodyPr/>
        <a:lstStyle/>
        <a:p>
          <a:endParaRPr lang="id-ID"/>
        </a:p>
      </dgm:t>
    </dgm:pt>
    <dgm:pt modelId="{94A9FC9C-BDB4-4D25-8123-567252C492FE}" type="pres">
      <dgm:prSet presAssocID="{55265A7C-E169-4995-A470-7BE1F54F1F81}" presName="sibTrans" presStyleCnt="0"/>
      <dgm:spPr/>
    </dgm:pt>
    <dgm:pt modelId="{CC22694D-6981-406B-99E4-97B170756436}" type="pres">
      <dgm:prSet presAssocID="{6C40D6E3-6FEE-4866-BAB1-E4556E7CFB0B}" presName="textNode" presStyleLbl="node1" presStyleIdx="1" presStyleCnt="8">
        <dgm:presLayoutVars>
          <dgm:bulletEnabled val="1"/>
        </dgm:presLayoutVars>
      </dgm:prSet>
      <dgm:spPr/>
      <dgm:t>
        <a:bodyPr/>
        <a:lstStyle/>
        <a:p>
          <a:endParaRPr lang="id-ID"/>
        </a:p>
      </dgm:t>
    </dgm:pt>
    <dgm:pt modelId="{E6E1495D-199B-401E-A766-B8293686EDF7}" type="pres">
      <dgm:prSet presAssocID="{71635F9F-543D-4E58-B004-94B07BF89261}" presName="sibTrans" presStyleCnt="0"/>
      <dgm:spPr/>
    </dgm:pt>
    <dgm:pt modelId="{60A853BB-CEFB-427F-B810-D36B5E8F44F2}" type="pres">
      <dgm:prSet presAssocID="{1800FC36-7CE7-4B34-B110-E80BDE3BE4E6}" presName="textNode" presStyleLbl="node1" presStyleIdx="2" presStyleCnt="8">
        <dgm:presLayoutVars>
          <dgm:bulletEnabled val="1"/>
        </dgm:presLayoutVars>
      </dgm:prSet>
      <dgm:spPr/>
      <dgm:t>
        <a:bodyPr/>
        <a:lstStyle/>
        <a:p>
          <a:endParaRPr lang="id-ID"/>
        </a:p>
      </dgm:t>
    </dgm:pt>
    <dgm:pt modelId="{9B8AD356-4C45-465C-B054-D2CAAD556FD3}" type="pres">
      <dgm:prSet presAssocID="{9B8FB9D4-A2F3-4EB0-A9FE-CFB7290EEF5B}" presName="sibTrans" presStyleCnt="0"/>
      <dgm:spPr/>
    </dgm:pt>
    <dgm:pt modelId="{BF282D6D-2CA4-457F-A30C-5774B4FBDC0E}" type="pres">
      <dgm:prSet presAssocID="{97EA8DF5-08CF-4108-BBB3-92DDFF777357}" presName="textNode" presStyleLbl="node1" presStyleIdx="3" presStyleCnt="8">
        <dgm:presLayoutVars>
          <dgm:bulletEnabled val="1"/>
        </dgm:presLayoutVars>
      </dgm:prSet>
      <dgm:spPr/>
      <dgm:t>
        <a:bodyPr/>
        <a:lstStyle/>
        <a:p>
          <a:endParaRPr lang="id-ID"/>
        </a:p>
      </dgm:t>
    </dgm:pt>
    <dgm:pt modelId="{B08AFC5E-03AE-4954-83E9-26D34C010D84}" type="pres">
      <dgm:prSet presAssocID="{37D2F85D-9F9E-49AC-9780-307A54F713EB}" presName="sibTrans" presStyleCnt="0"/>
      <dgm:spPr/>
    </dgm:pt>
    <dgm:pt modelId="{B7E84302-A0E3-422C-8FC0-C7DC9B085679}" type="pres">
      <dgm:prSet presAssocID="{88838D04-CA4F-4ED5-9659-0814DBA44359}" presName="textNode" presStyleLbl="node1" presStyleIdx="4" presStyleCnt="8">
        <dgm:presLayoutVars>
          <dgm:bulletEnabled val="1"/>
        </dgm:presLayoutVars>
      </dgm:prSet>
      <dgm:spPr/>
      <dgm:t>
        <a:bodyPr/>
        <a:lstStyle/>
        <a:p>
          <a:endParaRPr lang="id-ID"/>
        </a:p>
      </dgm:t>
    </dgm:pt>
    <dgm:pt modelId="{70A25AC2-F66C-4776-9E65-8AE54CE0D41E}" type="pres">
      <dgm:prSet presAssocID="{C33E7B2D-24B1-438E-BD93-5DFD98EDC586}" presName="sibTrans" presStyleCnt="0"/>
      <dgm:spPr/>
    </dgm:pt>
    <dgm:pt modelId="{335BCA59-6D6E-429A-86F3-34404DE2D9FA}" type="pres">
      <dgm:prSet presAssocID="{0E7F444C-CC67-43DA-AB40-9A2E2BCAABF0}" presName="textNode" presStyleLbl="node1" presStyleIdx="5" presStyleCnt="8">
        <dgm:presLayoutVars>
          <dgm:bulletEnabled val="1"/>
        </dgm:presLayoutVars>
      </dgm:prSet>
      <dgm:spPr/>
      <dgm:t>
        <a:bodyPr/>
        <a:lstStyle/>
        <a:p>
          <a:endParaRPr lang="id-ID"/>
        </a:p>
      </dgm:t>
    </dgm:pt>
    <dgm:pt modelId="{E1F1FF70-F3A0-4A2E-A3C8-4EF618EE1840}" type="pres">
      <dgm:prSet presAssocID="{57A10DE6-C117-43BE-B45B-4D30001CDDAD}" presName="sibTrans" presStyleCnt="0"/>
      <dgm:spPr/>
    </dgm:pt>
    <dgm:pt modelId="{51ADE538-F1AC-48CA-B52A-9217C1C7A3F7}" type="pres">
      <dgm:prSet presAssocID="{ED8F5043-8599-493E-9788-2FDE3E6C5718}" presName="textNode" presStyleLbl="node1" presStyleIdx="6" presStyleCnt="8">
        <dgm:presLayoutVars>
          <dgm:bulletEnabled val="1"/>
        </dgm:presLayoutVars>
      </dgm:prSet>
      <dgm:spPr/>
      <dgm:t>
        <a:bodyPr/>
        <a:lstStyle/>
        <a:p>
          <a:endParaRPr lang="id-ID"/>
        </a:p>
      </dgm:t>
    </dgm:pt>
    <dgm:pt modelId="{30C3CB74-2A7C-4E7E-AE83-9BC9F74A8F34}" type="pres">
      <dgm:prSet presAssocID="{97DF4601-2A19-41E7-B902-F4D3FC2B0A6B}" presName="sibTrans" presStyleCnt="0"/>
      <dgm:spPr/>
    </dgm:pt>
    <dgm:pt modelId="{F109E020-9081-457A-BFDC-F2F969C0DB2E}" type="pres">
      <dgm:prSet presAssocID="{680BC7E6-01C4-4741-BF27-18879169D3C3}" presName="textNode" presStyleLbl="node1" presStyleIdx="7" presStyleCnt="8">
        <dgm:presLayoutVars>
          <dgm:bulletEnabled val="1"/>
        </dgm:presLayoutVars>
      </dgm:prSet>
      <dgm:spPr/>
      <dgm:t>
        <a:bodyPr/>
        <a:lstStyle/>
        <a:p>
          <a:endParaRPr lang="id-ID"/>
        </a:p>
      </dgm:t>
    </dgm:pt>
  </dgm:ptLst>
  <dgm:cxnLst>
    <dgm:cxn modelId="{7FF84974-7E78-48D8-A4FB-043A269AEE00}" srcId="{3526937E-84F6-4350-AC87-2DBA66689904}" destId="{6C40D6E3-6FEE-4866-BAB1-E4556E7CFB0B}" srcOrd="1" destOrd="0" parTransId="{6C9E2C51-B4D3-4753-9E2C-C7270FF8C7E6}" sibTransId="{71635F9F-543D-4E58-B004-94B07BF89261}"/>
    <dgm:cxn modelId="{20D3DF1A-83A9-4C07-888B-3F573DAA8D66}" srcId="{3526937E-84F6-4350-AC87-2DBA66689904}" destId="{680BC7E6-01C4-4741-BF27-18879169D3C3}" srcOrd="7" destOrd="0" parTransId="{18E9478E-6F4E-4136-A74C-862B4931EC33}" sibTransId="{19C7F41B-4EE0-4761-9977-89C6113913ED}"/>
    <dgm:cxn modelId="{005A426A-0684-4458-A58F-0395CBB328C7}" type="presOf" srcId="{6C40D6E3-6FEE-4866-BAB1-E4556E7CFB0B}" destId="{CC22694D-6981-406B-99E4-97B170756436}" srcOrd="0" destOrd="0" presId="urn:microsoft.com/office/officeart/2005/8/layout/hProcess9"/>
    <dgm:cxn modelId="{BAFD0255-7CCD-4D5A-B3CC-F5272AF4BCF0}" srcId="{3526937E-84F6-4350-AC87-2DBA66689904}" destId="{0E7F444C-CC67-43DA-AB40-9A2E2BCAABF0}" srcOrd="5" destOrd="0" parTransId="{F6668BA7-61FE-4E1C-ACF6-2CFD3CC68F43}" sibTransId="{57A10DE6-C117-43BE-B45B-4D30001CDDAD}"/>
    <dgm:cxn modelId="{02F3B025-47F4-4A72-BFD7-32838BB7FF2A}" type="presOf" srcId="{15A0BD6C-F478-4157-A7DA-75E98E90F4B6}" destId="{EAC75CC7-482F-4A23-9FD9-DFE683C42C7B}" srcOrd="0" destOrd="0" presId="urn:microsoft.com/office/officeart/2005/8/layout/hProcess9"/>
    <dgm:cxn modelId="{D10CCC1E-1E9F-4474-81FA-C64DA2ADD811}" srcId="{3526937E-84F6-4350-AC87-2DBA66689904}" destId="{1800FC36-7CE7-4B34-B110-E80BDE3BE4E6}" srcOrd="2" destOrd="0" parTransId="{0C5F083C-841D-4D7F-A44C-A7AEC484B6E0}" sibTransId="{9B8FB9D4-A2F3-4EB0-A9FE-CFB7290EEF5B}"/>
    <dgm:cxn modelId="{826068FA-7F08-487D-88D8-80DFD883C0B6}" srcId="{3526937E-84F6-4350-AC87-2DBA66689904}" destId="{97EA8DF5-08CF-4108-BBB3-92DDFF777357}" srcOrd="3" destOrd="0" parTransId="{1E07F23D-B35F-412F-A55F-2F64910434F1}" sibTransId="{37D2F85D-9F9E-49AC-9780-307A54F713EB}"/>
    <dgm:cxn modelId="{D03CE57C-B2DD-448C-BDAD-E59B93FC6848}" type="presOf" srcId="{ED8F5043-8599-493E-9788-2FDE3E6C5718}" destId="{51ADE538-F1AC-48CA-B52A-9217C1C7A3F7}" srcOrd="0" destOrd="0" presId="urn:microsoft.com/office/officeart/2005/8/layout/hProcess9"/>
    <dgm:cxn modelId="{896E99B2-607F-4A91-BBE6-2641EBE6D168}" srcId="{3526937E-84F6-4350-AC87-2DBA66689904}" destId="{ED8F5043-8599-493E-9788-2FDE3E6C5718}" srcOrd="6" destOrd="0" parTransId="{C1FEE9B8-0552-435F-9119-581F02A26EE0}" sibTransId="{97DF4601-2A19-41E7-B902-F4D3FC2B0A6B}"/>
    <dgm:cxn modelId="{03B276DB-9BE6-43B9-ACA2-0F4413E92F62}" type="presOf" srcId="{680BC7E6-01C4-4741-BF27-18879169D3C3}" destId="{F109E020-9081-457A-BFDC-F2F969C0DB2E}" srcOrd="0" destOrd="0" presId="urn:microsoft.com/office/officeart/2005/8/layout/hProcess9"/>
    <dgm:cxn modelId="{9002D9DF-85EB-47AA-BB6B-B6EC51E99551}" type="presOf" srcId="{0E7F444C-CC67-43DA-AB40-9A2E2BCAABF0}" destId="{335BCA59-6D6E-429A-86F3-34404DE2D9FA}" srcOrd="0" destOrd="0" presId="urn:microsoft.com/office/officeart/2005/8/layout/hProcess9"/>
    <dgm:cxn modelId="{F31E7E73-A8CC-4D96-8DE7-EF20D8D9822B}" srcId="{3526937E-84F6-4350-AC87-2DBA66689904}" destId="{15A0BD6C-F478-4157-A7DA-75E98E90F4B6}" srcOrd="0" destOrd="0" parTransId="{94A330F8-A40B-465E-9656-F4DF472C5E6C}" sibTransId="{55265A7C-E169-4995-A470-7BE1F54F1F81}"/>
    <dgm:cxn modelId="{181D21DF-19E6-401A-B000-E8895A8712BB}" srcId="{3526937E-84F6-4350-AC87-2DBA66689904}" destId="{88838D04-CA4F-4ED5-9659-0814DBA44359}" srcOrd="4" destOrd="0" parTransId="{65DC7DDA-5C7B-4428-B51A-D7D31269F6E6}" sibTransId="{C33E7B2D-24B1-438E-BD93-5DFD98EDC586}"/>
    <dgm:cxn modelId="{0C42868A-7FB9-44F5-B104-1B4548A4BBFE}" type="presOf" srcId="{1800FC36-7CE7-4B34-B110-E80BDE3BE4E6}" destId="{60A853BB-CEFB-427F-B810-D36B5E8F44F2}" srcOrd="0" destOrd="0" presId="urn:microsoft.com/office/officeart/2005/8/layout/hProcess9"/>
    <dgm:cxn modelId="{852ADB2B-14D2-46FE-92E4-56A85DE6D85A}" type="presOf" srcId="{3526937E-84F6-4350-AC87-2DBA66689904}" destId="{3C9F8110-47CC-4DE4-894D-3563BC3579AB}" srcOrd="0" destOrd="0" presId="urn:microsoft.com/office/officeart/2005/8/layout/hProcess9"/>
    <dgm:cxn modelId="{73B61CDC-B74C-40B6-8853-AD50091AE1F0}" type="presOf" srcId="{88838D04-CA4F-4ED5-9659-0814DBA44359}" destId="{B7E84302-A0E3-422C-8FC0-C7DC9B085679}" srcOrd="0" destOrd="0" presId="urn:microsoft.com/office/officeart/2005/8/layout/hProcess9"/>
    <dgm:cxn modelId="{47D11AFD-383F-498E-8A8F-85B6DA43A8E0}" type="presOf" srcId="{97EA8DF5-08CF-4108-BBB3-92DDFF777357}" destId="{BF282D6D-2CA4-457F-A30C-5774B4FBDC0E}" srcOrd="0" destOrd="0" presId="urn:microsoft.com/office/officeart/2005/8/layout/hProcess9"/>
    <dgm:cxn modelId="{8586EA89-7CAA-4563-B288-C78C277EC659}" type="presParOf" srcId="{3C9F8110-47CC-4DE4-894D-3563BC3579AB}" destId="{13C7BB29-EFEC-49CB-A887-4E6C903124C5}" srcOrd="0" destOrd="0" presId="urn:microsoft.com/office/officeart/2005/8/layout/hProcess9"/>
    <dgm:cxn modelId="{BC93C0A7-6DE1-4B67-A39D-23A01C3FC154}" type="presParOf" srcId="{3C9F8110-47CC-4DE4-894D-3563BC3579AB}" destId="{2A3347A1-B90B-4919-B785-A0F35CEBDD54}" srcOrd="1" destOrd="0" presId="urn:microsoft.com/office/officeart/2005/8/layout/hProcess9"/>
    <dgm:cxn modelId="{42DFA18C-B498-4036-96C9-477217CEB50E}" type="presParOf" srcId="{2A3347A1-B90B-4919-B785-A0F35CEBDD54}" destId="{EAC75CC7-482F-4A23-9FD9-DFE683C42C7B}" srcOrd="0" destOrd="0" presId="urn:microsoft.com/office/officeart/2005/8/layout/hProcess9"/>
    <dgm:cxn modelId="{CD8FB927-849E-4F0A-B5E7-783462E76B6E}" type="presParOf" srcId="{2A3347A1-B90B-4919-B785-A0F35CEBDD54}" destId="{94A9FC9C-BDB4-4D25-8123-567252C492FE}" srcOrd="1" destOrd="0" presId="urn:microsoft.com/office/officeart/2005/8/layout/hProcess9"/>
    <dgm:cxn modelId="{11658BF6-FCC8-491E-AB68-E58A5E421724}" type="presParOf" srcId="{2A3347A1-B90B-4919-B785-A0F35CEBDD54}" destId="{CC22694D-6981-406B-99E4-97B170756436}" srcOrd="2" destOrd="0" presId="urn:microsoft.com/office/officeart/2005/8/layout/hProcess9"/>
    <dgm:cxn modelId="{217EBBB3-F248-4CC0-A7E3-EF59065B7BF4}" type="presParOf" srcId="{2A3347A1-B90B-4919-B785-A0F35CEBDD54}" destId="{E6E1495D-199B-401E-A766-B8293686EDF7}" srcOrd="3" destOrd="0" presId="urn:microsoft.com/office/officeart/2005/8/layout/hProcess9"/>
    <dgm:cxn modelId="{3A453A6C-6DF6-4FFC-956D-40392CCAD507}" type="presParOf" srcId="{2A3347A1-B90B-4919-B785-A0F35CEBDD54}" destId="{60A853BB-CEFB-427F-B810-D36B5E8F44F2}" srcOrd="4" destOrd="0" presId="urn:microsoft.com/office/officeart/2005/8/layout/hProcess9"/>
    <dgm:cxn modelId="{2A58D5B6-4E63-433A-81C9-4A7305F19F0C}" type="presParOf" srcId="{2A3347A1-B90B-4919-B785-A0F35CEBDD54}" destId="{9B8AD356-4C45-465C-B054-D2CAAD556FD3}" srcOrd="5" destOrd="0" presId="urn:microsoft.com/office/officeart/2005/8/layout/hProcess9"/>
    <dgm:cxn modelId="{1DB2EEFC-C72B-45A4-AEA5-6174A0C9A899}" type="presParOf" srcId="{2A3347A1-B90B-4919-B785-A0F35CEBDD54}" destId="{BF282D6D-2CA4-457F-A30C-5774B4FBDC0E}" srcOrd="6" destOrd="0" presId="urn:microsoft.com/office/officeart/2005/8/layout/hProcess9"/>
    <dgm:cxn modelId="{7CE13257-67C1-49B5-9B15-7EA025AD306D}" type="presParOf" srcId="{2A3347A1-B90B-4919-B785-A0F35CEBDD54}" destId="{B08AFC5E-03AE-4954-83E9-26D34C010D84}" srcOrd="7" destOrd="0" presId="urn:microsoft.com/office/officeart/2005/8/layout/hProcess9"/>
    <dgm:cxn modelId="{7594C2FB-5217-4B46-A599-933C7BA318D5}" type="presParOf" srcId="{2A3347A1-B90B-4919-B785-A0F35CEBDD54}" destId="{B7E84302-A0E3-422C-8FC0-C7DC9B085679}" srcOrd="8" destOrd="0" presId="urn:microsoft.com/office/officeart/2005/8/layout/hProcess9"/>
    <dgm:cxn modelId="{EEA1BB0A-AFD5-4973-8410-9DED6B4BCFED}" type="presParOf" srcId="{2A3347A1-B90B-4919-B785-A0F35CEBDD54}" destId="{70A25AC2-F66C-4776-9E65-8AE54CE0D41E}" srcOrd="9" destOrd="0" presId="urn:microsoft.com/office/officeart/2005/8/layout/hProcess9"/>
    <dgm:cxn modelId="{CA98EE44-E79E-48B1-AD44-AC254015EB84}" type="presParOf" srcId="{2A3347A1-B90B-4919-B785-A0F35CEBDD54}" destId="{335BCA59-6D6E-429A-86F3-34404DE2D9FA}" srcOrd="10" destOrd="0" presId="urn:microsoft.com/office/officeart/2005/8/layout/hProcess9"/>
    <dgm:cxn modelId="{A2C39214-0360-4CAE-B18D-ACB9274E4723}" type="presParOf" srcId="{2A3347A1-B90B-4919-B785-A0F35CEBDD54}" destId="{E1F1FF70-F3A0-4A2E-A3C8-4EF618EE1840}" srcOrd="11" destOrd="0" presId="urn:microsoft.com/office/officeart/2005/8/layout/hProcess9"/>
    <dgm:cxn modelId="{3411934C-50E7-4569-BAF8-7F3ECDDA9A45}" type="presParOf" srcId="{2A3347A1-B90B-4919-B785-A0F35CEBDD54}" destId="{51ADE538-F1AC-48CA-B52A-9217C1C7A3F7}" srcOrd="12" destOrd="0" presId="urn:microsoft.com/office/officeart/2005/8/layout/hProcess9"/>
    <dgm:cxn modelId="{0447FA54-468C-4A50-A6FB-36DDC191340E}" type="presParOf" srcId="{2A3347A1-B90B-4919-B785-A0F35CEBDD54}" destId="{30C3CB74-2A7C-4E7E-AE83-9BC9F74A8F34}" srcOrd="13" destOrd="0" presId="urn:microsoft.com/office/officeart/2005/8/layout/hProcess9"/>
    <dgm:cxn modelId="{D0AE582C-108C-4800-8DD7-561E7F5DD0EE}" type="presParOf" srcId="{2A3347A1-B90B-4919-B785-A0F35CEBDD54}" destId="{F109E020-9081-457A-BFDC-F2F969C0DB2E}" srcOrd="14" destOrd="0" presId="urn:microsoft.com/office/officeart/2005/8/layout/hProcess9"/>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A5A4A47-43F3-42F4-B1B7-A97B646DAB87}" type="doc">
      <dgm:prSet loTypeId="urn:microsoft.com/office/officeart/2005/8/layout/vList2" loCatId="list" qsTypeId="urn:microsoft.com/office/officeart/2005/8/quickstyle/simple3" qsCatId="simple" csTypeId="urn:microsoft.com/office/officeart/2005/8/colors/accent6_4" csCatId="accent6" phldr="1"/>
      <dgm:spPr/>
      <dgm:t>
        <a:bodyPr/>
        <a:lstStyle/>
        <a:p>
          <a:endParaRPr lang="id-ID"/>
        </a:p>
      </dgm:t>
    </dgm:pt>
    <dgm:pt modelId="{FC2429D1-8A0C-4850-87D4-0BDC685DA9EB}">
      <dgm:prSet phldrT="[Text]" custT="1"/>
      <dgm:spPr/>
      <dgm:t>
        <a:bodyPr/>
        <a:lstStyle/>
        <a:p>
          <a:r>
            <a:rPr lang="id-ID" sz="2400" dirty="0" smtClean="0"/>
            <a:t>data kepegawaian yang lengkap</a:t>
          </a:r>
          <a:endParaRPr lang="id-ID" sz="2400" dirty="0"/>
        </a:p>
      </dgm:t>
    </dgm:pt>
    <dgm:pt modelId="{416306EE-6EB7-4FA1-814B-3DE30AFAB881}" type="parTrans" cxnId="{F415F208-299E-42D3-AF4C-76B50F62B456}">
      <dgm:prSet/>
      <dgm:spPr/>
      <dgm:t>
        <a:bodyPr/>
        <a:lstStyle/>
        <a:p>
          <a:endParaRPr lang="id-ID" sz="2400"/>
        </a:p>
      </dgm:t>
    </dgm:pt>
    <dgm:pt modelId="{DCCD765C-93F9-4934-9D5D-58494C2C9527}" type="sibTrans" cxnId="{F415F208-299E-42D3-AF4C-76B50F62B456}">
      <dgm:prSet/>
      <dgm:spPr/>
      <dgm:t>
        <a:bodyPr/>
        <a:lstStyle/>
        <a:p>
          <a:endParaRPr lang="id-ID" sz="2400"/>
        </a:p>
      </dgm:t>
    </dgm:pt>
    <dgm:pt modelId="{E2A92E4E-D4B1-4CA6-8903-0BC7A3649CED}">
      <dgm:prSet phldrT="[Text]" custT="1"/>
      <dgm:spPr/>
      <dgm:t>
        <a:bodyPr/>
        <a:lstStyle/>
        <a:p>
          <a:r>
            <a:rPr lang="id-ID" sz="2400" dirty="0" smtClean="0"/>
            <a:t>daftar jabatan dan uraian jabatan</a:t>
          </a:r>
          <a:endParaRPr lang="id-ID" sz="2400" dirty="0"/>
        </a:p>
      </dgm:t>
    </dgm:pt>
    <dgm:pt modelId="{584D40AE-2EAA-422B-A393-901BC75CC0D2}" type="parTrans" cxnId="{EBFDD37F-7AF0-4AAE-9453-9B4F0B6D04D6}">
      <dgm:prSet/>
      <dgm:spPr/>
      <dgm:t>
        <a:bodyPr/>
        <a:lstStyle/>
        <a:p>
          <a:endParaRPr lang="id-ID" sz="2400"/>
        </a:p>
      </dgm:t>
    </dgm:pt>
    <dgm:pt modelId="{7F4CCD50-62D4-4845-9AAF-6225D64E9513}" type="sibTrans" cxnId="{EBFDD37F-7AF0-4AAE-9453-9B4F0B6D04D6}">
      <dgm:prSet/>
      <dgm:spPr/>
      <dgm:t>
        <a:bodyPr/>
        <a:lstStyle/>
        <a:p>
          <a:endParaRPr lang="id-ID" sz="2400"/>
        </a:p>
      </dgm:t>
    </dgm:pt>
    <dgm:pt modelId="{748D6C0D-ECF7-494C-B541-A43D8B57AC7F}">
      <dgm:prSet phldrT="[Text]" custT="1"/>
      <dgm:spPr/>
      <dgm:t>
        <a:bodyPr/>
        <a:lstStyle/>
        <a:p>
          <a:r>
            <a:rPr lang="id-ID" sz="2400" dirty="0" smtClean="0"/>
            <a:t>data pegawai menurut jabatan</a:t>
          </a:r>
          <a:endParaRPr lang="id-ID" sz="2400" dirty="0"/>
        </a:p>
      </dgm:t>
    </dgm:pt>
    <dgm:pt modelId="{3E38347E-82C4-461F-8356-B1456CA52BCB}" type="parTrans" cxnId="{DBBD3ABF-C8EF-4048-A094-9E386AD3A77F}">
      <dgm:prSet/>
      <dgm:spPr/>
      <dgm:t>
        <a:bodyPr/>
        <a:lstStyle/>
        <a:p>
          <a:endParaRPr lang="id-ID" sz="2400"/>
        </a:p>
      </dgm:t>
    </dgm:pt>
    <dgm:pt modelId="{D5924A0A-43F1-402B-965B-1A371E9AC8B5}" type="sibTrans" cxnId="{DBBD3ABF-C8EF-4048-A094-9E386AD3A77F}">
      <dgm:prSet/>
      <dgm:spPr/>
      <dgm:t>
        <a:bodyPr/>
        <a:lstStyle/>
        <a:p>
          <a:endParaRPr lang="id-ID" sz="2400"/>
        </a:p>
      </dgm:t>
    </dgm:pt>
    <dgm:pt modelId="{57812901-F2DD-40DC-9D97-FF9D34EDC499}" type="pres">
      <dgm:prSet presAssocID="{1A5A4A47-43F3-42F4-B1B7-A97B646DAB87}" presName="linear" presStyleCnt="0">
        <dgm:presLayoutVars>
          <dgm:animLvl val="lvl"/>
          <dgm:resizeHandles val="exact"/>
        </dgm:presLayoutVars>
      </dgm:prSet>
      <dgm:spPr/>
      <dgm:t>
        <a:bodyPr/>
        <a:lstStyle/>
        <a:p>
          <a:endParaRPr lang="id-ID"/>
        </a:p>
      </dgm:t>
    </dgm:pt>
    <dgm:pt modelId="{EC6C6E59-AFF7-4AA5-842C-574993998CA2}" type="pres">
      <dgm:prSet presAssocID="{FC2429D1-8A0C-4850-87D4-0BDC685DA9EB}" presName="parentText" presStyleLbl="node1" presStyleIdx="0" presStyleCnt="3" custLinFactNeighborY="-2132">
        <dgm:presLayoutVars>
          <dgm:chMax val="0"/>
          <dgm:bulletEnabled val="1"/>
        </dgm:presLayoutVars>
      </dgm:prSet>
      <dgm:spPr/>
      <dgm:t>
        <a:bodyPr/>
        <a:lstStyle/>
        <a:p>
          <a:endParaRPr lang="id-ID"/>
        </a:p>
      </dgm:t>
    </dgm:pt>
    <dgm:pt modelId="{D8BAD92C-4B6C-4A24-A248-1FA9E2FE8967}" type="pres">
      <dgm:prSet presAssocID="{DCCD765C-93F9-4934-9D5D-58494C2C9527}" presName="spacer" presStyleCnt="0"/>
      <dgm:spPr/>
      <dgm:t>
        <a:bodyPr/>
        <a:lstStyle/>
        <a:p>
          <a:endParaRPr lang="id-ID"/>
        </a:p>
      </dgm:t>
    </dgm:pt>
    <dgm:pt modelId="{5443DDE5-B065-43D1-A3B8-4227B3C32FF4}" type="pres">
      <dgm:prSet presAssocID="{E2A92E4E-D4B1-4CA6-8903-0BC7A3649CED}" presName="parentText" presStyleLbl="node1" presStyleIdx="1" presStyleCnt="3">
        <dgm:presLayoutVars>
          <dgm:chMax val="0"/>
          <dgm:bulletEnabled val="1"/>
        </dgm:presLayoutVars>
      </dgm:prSet>
      <dgm:spPr/>
      <dgm:t>
        <a:bodyPr/>
        <a:lstStyle/>
        <a:p>
          <a:endParaRPr lang="id-ID"/>
        </a:p>
      </dgm:t>
    </dgm:pt>
    <dgm:pt modelId="{E91FE884-AFED-4FA7-A73E-78EDA69FBB41}" type="pres">
      <dgm:prSet presAssocID="{7F4CCD50-62D4-4845-9AAF-6225D64E9513}" presName="spacer" presStyleCnt="0"/>
      <dgm:spPr/>
      <dgm:t>
        <a:bodyPr/>
        <a:lstStyle/>
        <a:p>
          <a:endParaRPr lang="id-ID"/>
        </a:p>
      </dgm:t>
    </dgm:pt>
    <dgm:pt modelId="{DEC6BE9B-BCF5-40F6-B809-F6670AA2E9C9}" type="pres">
      <dgm:prSet presAssocID="{748D6C0D-ECF7-494C-B541-A43D8B57AC7F}" presName="parentText" presStyleLbl="node1" presStyleIdx="2" presStyleCnt="3">
        <dgm:presLayoutVars>
          <dgm:chMax val="0"/>
          <dgm:bulletEnabled val="1"/>
        </dgm:presLayoutVars>
      </dgm:prSet>
      <dgm:spPr/>
      <dgm:t>
        <a:bodyPr/>
        <a:lstStyle/>
        <a:p>
          <a:endParaRPr lang="id-ID"/>
        </a:p>
      </dgm:t>
    </dgm:pt>
  </dgm:ptLst>
  <dgm:cxnLst>
    <dgm:cxn modelId="{77835923-0E25-4AD8-94AE-5B38F4F53364}" type="presOf" srcId="{E2A92E4E-D4B1-4CA6-8903-0BC7A3649CED}" destId="{5443DDE5-B065-43D1-A3B8-4227B3C32FF4}" srcOrd="0" destOrd="0" presId="urn:microsoft.com/office/officeart/2005/8/layout/vList2"/>
    <dgm:cxn modelId="{DF04532E-80BD-4551-B7CE-9D77B3D8AE66}" type="presOf" srcId="{1A5A4A47-43F3-42F4-B1B7-A97B646DAB87}" destId="{57812901-F2DD-40DC-9D97-FF9D34EDC499}" srcOrd="0" destOrd="0" presId="urn:microsoft.com/office/officeart/2005/8/layout/vList2"/>
    <dgm:cxn modelId="{385BFA1E-FB08-409C-AAD9-B4F68C0038B8}" type="presOf" srcId="{FC2429D1-8A0C-4850-87D4-0BDC685DA9EB}" destId="{EC6C6E59-AFF7-4AA5-842C-574993998CA2}" srcOrd="0" destOrd="0" presId="urn:microsoft.com/office/officeart/2005/8/layout/vList2"/>
    <dgm:cxn modelId="{01DA6CCE-911B-4872-B4B3-76BF15A600F3}" type="presOf" srcId="{748D6C0D-ECF7-494C-B541-A43D8B57AC7F}" destId="{DEC6BE9B-BCF5-40F6-B809-F6670AA2E9C9}" srcOrd="0" destOrd="0" presId="urn:microsoft.com/office/officeart/2005/8/layout/vList2"/>
    <dgm:cxn modelId="{F415F208-299E-42D3-AF4C-76B50F62B456}" srcId="{1A5A4A47-43F3-42F4-B1B7-A97B646DAB87}" destId="{FC2429D1-8A0C-4850-87D4-0BDC685DA9EB}" srcOrd="0" destOrd="0" parTransId="{416306EE-6EB7-4FA1-814B-3DE30AFAB881}" sibTransId="{DCCD765C-93F9-4934-9D5D-58494C2C9527}"/>
    <dgm:cxn modelId="{EBFDD37F-7AF0-4AAE-9453-9B4F0B6D04D6}" srcId="{1A5A4A47-43F3-42F4-B1B7-A97B646DAB87}" destId="{E2A92E4E-D4B1-4CA6-8903-0BC7A3649CED}" srcOrd="1" destOrd="0" parTransId="{584D40AE-2EAA-422B-A393-901BC75CC0D2}" sibTransId="{7F4CCD50-62D4-4845-9AAF-6225D64E9513}"/>
    <dgm:cxn modelId="{DBBD3ABF-C8EF-4048-A094-9E386AD3A77F}" srcId="{1A5A4A47-43F3-42F4-B1B7-A97B646DAB87}" destId="{748D6C0D-ECF7-494C-B541-A43D8B57AC7F}" srcOrd="2" destOrd="0" parTransId="{3E38347E-82C4-461F-8356-B1456CA52BCB}" sibTransId="{D5924A0A-43F1-402B-965B-1A371E9AC8B5}"/>
    <dgm:cxn modelId="{148A5638-E18B-45AB-8CF6-CCAB65613A17}" type="presParOf" srcId="{57812901-F2DD-40DC-9D97-FF9D34EDC499}" destId="{EC6C6E59-AFF7-4AA5-842C-574993998CA2}" srcOrd="0" destOrd="0" presId="urn:microsoft.com/office/officeart/2005/8/layout/vList2"/>
    <dgm:cxn modelId="{D7615A83-2AFC-43EA-9711-FB3D646A5EDB}" type="presParOf" srcId="{57812901-F2DD-40DC-9D97-FF9D34EDC499}" destId="{D8BAD92C-4B6C-4A24-A248-1FA9E2FE8967}" srcOrd="1" destOrd="0" presId="urn:microsoft.com/office/officeart/2005/8/layout/vList2"/>
    <dgm:cxn modelId="{C6B33234-57E1-4789-8A76-6ACEB19BF3C5}" type="presParOf" srcId="{57812901-F2DD-40DC-9D97-FF9D34EDC499}" destId="{5443DDE5-B065-43D1-A3B8-4227B3C32FF4}" srcOrd="2" destOrd="0" presId="urn:microsoft.com/office/officeart/2005/8/layout/vList2"/>
    <dgm:cxn modelId="{E201A045-5703-49B3-8BF2-DB52C322D3BD}" type="presParOf" srcId="{57812901-F2DD-40DC-9D97-FF9D34EDC499}" destId="{E91FE884-AFED-4FA7-A73E-78EDA69FBB41}" srcOrd="3" destOrd="0" presId="urn:microsoft.com/office/officeart/2005/8/layout/vList2"/>
    <dgm:cxn modelId="{B41594FF-FA85-4C45-B5B7-4B0E848E5E17}" type="presParOf" srcId="{57812901-F2DD-40DC-9D97-FF9D34EDC499}" destId="{DEC6BE9B-BCF5-40F6-B809-F6670AA2E9C9}" srcOrd="4"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FB0C6D3-4F00-412E-8F62-2DF197B05622}">
      <dsp:nvSpPr>
        <dsp:cNvPr id="0" name=""/>
        <dsp:cNvSpPr/>
      </dsp:nvSpPr>
      <dsp:spPr>
        <a:xfrm>
          <a:off x="658414" y="2022778"/>
          <a:ext cx="1064119" cy="1171886"/>
        </a:xfrm>
        <a:prstGeom prst="roundRect">
          <a:avLst>
            <a:gd name="adj" fmla="val 10000"/>
          </a:avLst>
        </a:prstGeom>
        <a:gradFill rotWithShape="0">
          <a:gsLst>
            <a:gs pos="0">
              <a:schemeClr val="accent4">
                <a:hueOff val="0"/>
                <a:satOff val="0"/>
                <a:lumOff val="0"/>
                <a:alphaOff val="0"/>
                <a:tint val="62000"/>
                <a:satMod val="180000"/>
              </a:schemeClr>
            </a:gs>
            <a:gs pos="65000">
              <a:schemeClr val="accent4">
                <a:hueOff val="0"/>
                <a:satOff val="0"/>
                <a:lumOff val="0"/>
                <a:alphaOff val="0"/>
                <a:tint val="32000"/>
                <a:satMod val="250000"/>
              </a:schemeClr>
            </a:gs>
            <a:gs pos="100000">
              <a:schemeClr val="accent4">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id-ID" sz="3600" kern="1200" dirty="0" smtClean="0"/>
            <a:t>PNS</a:t>
          </a:r>
          <a:endParaRPr lang="id-ID" sz="3600" kern="1200" dirty="0"/>
        </a:p>
      </dsp:txBody>
      <dsp:txXfrm>
        <a:off x="658414" y="2022778"/>
        <a:ext cx="1064119" cy="1171886"/>
      </dsp:txXfrm>
    </dsp:sp>
    <dsp:sp modelId="{B3321AFC-40D6-4178-AE68-6F33C9142CF1}">
      <dsp:nvSpPr>
        <dsp:cNvPr id="0" name=""/>
        <dsp:cNvSpPr/>
      </dsp:nvSpPr>
      <dsp:spPr>
        <a:xfrm rot="17692822">
          <a:off x="1077129" y="1577754"/>
          <a:ext cx="2228318" cy="40429"/>
        </a:xfrm>
        <a:custGeom>
          <a:avLst/>
          <a:gdLst/>
          <a:ahLst/>
          <a:cxnLst/>
          <a:rect l="0" t="0" r="0" b="0"/>
          <a:pathLst>
            <a:path>
              <a:moveTo>
                <a:pt x="0" y="20214"/>
              </a:moveTo>
              <a:lnTo>
                <a:pt x="2228318" y="20214"/>
              </a:lnTo>
            </a:path>
          </a:pathLst>
        </a:custGeom>
        <a:noFill/>
        <a:ln w="55000" cap="flat" cmpd="thickThin"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id-ID" sz="600" kern="1200"/>
        </a:p>
      </dsp:txBody>
      <dsp:txXfrm rot="17692822">
        <a:off x="2135580" y="1542261"/>
        <a:ext cx="111415" cy="111415"/>
      </dsp:txXfrm>
    </dsp:sp>
    <dsp:sp modelId="{E63A1BDB-F7AA-42A1-B48A-47574049B7F9}">
      <dsp:nvSpPr>
        <dsp:cNvPr id="0" name=""/>
        <dsp:cNvSpPr/>
      </dsp:nvSpPr>
      <dsp:spPr>
        <a:xfrm>
          <a:off x="2660043" y="1273"/>
          <a:ext cx="4896189" cy="1171886"/>
        </a:xfrm>
        <a:prstGeom prst="roundRect">
          <a:avLst>
            <a:gd name="adj" fmla="val 10000"/>
          </a:avLst>
        </a:prstGeom>
        <a:gradFill rotWithShape="0">
          <a:gsLst>
            <a:gs pos="0">
              <a:schemeClr val="accent6">
                <a:hueOff val="0"/>
                <a:satOff val="0"/>
                <a:lumOff val="0"/>
                <a:alphaOff val="0"/>
                <a:tint val="62000"/>
                <a:satMod val="180000"/>
              </a:schemeClr>
            </a:gs>
            <a:gs pos="65000">
              <a:schemeClr val="accent6">
                <a:hueOff val="0"/>
                <a:satOff val="0"/>
                <a:lumOff val="0"/>
                <a:alphaOff val="0"/>
                <a:tint val="32000"/>
                <a:satMod val="250000"/>
              </a:schemeClr>
            </a:gs>
            <a:gs pos="100000">
              <a:schemeClr val="accent6">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id-ID" sz="1800" kern="1200" dirty="0" smtClean="0"/>
            <a:t>Seseorang yang duduk dalam jabatan</a:t>
          </a:r>
          <a:endParaRPr lang="id-ID" sz="1800" kern="1200" dirty="0"/>
        </a:p>
      </dsp:txBody>
      <dsp:txXfrm>
        <a:off x="2660043" y="1273"/>
        <a:ext cx="4896189" cy="1171886"/>
      </dsp:txXfrm>
    </dsp:sp>
    <dsp:sp modelId="{8205A076-2CFB-4802-9605-FFE0E10DB53E}">
      <dsp:nvSpPr>
        <dsp:cNvPr id="0" name=""/>
        <dsp:cNvSpPr/>
      </dsp:nvSpPr>
      <dsp:spPr>
        <a:xfrm rot="19457599">
          <a:off x="1614015" y="2251589"/>
          <a:ext cx="1154546" cy="40429"/>
        </a:xfrm>
        <a:custGeom>
          <a:avLst/>
          <a:gdLst/>
          <a:ahLst/>
          <a:cxnLst/>
          <a:rect l="0" t="0" r="0" b="0"/>
          <a:pathLst>
            <a:path>
              <a:moveTo>
                <a:pt x="0" y="20214"/>
              </a:moveTo>
              <a:lnTo>
                <a:pt x="1154546" y="20214"/>
              </a:lnTo>
            </a:path>
          </a:pathLst>
        </a:custGeom>
        <a:noFill/>
        <a:ln w="55000" cap="flat" cmpd="thickThin"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d-ID" sz="500" kern="1200"/>
        </a:p>
      </dsp:txBody>
      <dsp:txXfrm rot="19457599">
        <a:off x="2162425" y="2242940"/>
        <a:ext cx="57727" cy="57727"/>
      </dsp:txXfrm>
    </dsp:sp>
    <dsp:sp modelId="{4E3961A5-D480-485A-85D9-7FCFA362166A}">
      <dsp:nvSpPr>
        <dsp:cNvPr id="0" name=""/>
        <dsp:cNvSpPr/>
      </dsp:nvSpPr>
      <dsp:spPr>
        <a:xfrm>
          <a:off x="2660043" y="1348943"/>
          <a:ext cx="4896189" cy="1171886"/>
        </a:xfrm>
        <a:prstGeom prst="roundRect">
          <a:avLst>
            <a:gd name="adj" fmla="val 10000"/>
          </a:avLst>
        </a:prstGeom>
        <a:gradFill rotWithShape="0">
          <a:gsLst>
            <a:gs pos="0">
              <a:schemeClr val="accent6">
                <a:hueOff val="0"/>
                <a:satOff val="0"/>
                <a:lumOff val="0"/>
                <a:alphaOff val="0"/>
                <a:tint val="62000"/>
                <a:satMod val="180000"/>
              </a:schemeClr>
            </a:gs>
            <a:gs pos="65000">
              <a:schemeClr val="accent6">
                <a:hueOff val="0"/>
                <a:satOff val="0"/>
                <a:lumOff val="0"/>
                <a:alphaOff val="0"/>
                <a:tint val="32000"/>
                <a:satMod val="250000"/>
              </a:schemeClr>
            </a:gs>
            <a:gs pos="100000">
              <a:schemeClr val="accent6">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id-ID" sz="1800" kern="1200" dirty="0" smtClean="0"/>
            <a:t>Dibutuhkan karena ada beban kerja organisasi</a:t>
          </a:r>
          <a:endParaRPr lang="id-ID" sz="1800" kern="1200" dirty="0"/>
        </a:p>
      </dsp:txBody>
      <dsp:txXfrm>
        <a:off x="2660043" y="1348943"/>
        <a:ext cx="4896189" cy="1171886"/>
      </dsp:txXfrm>
    </dsp:sp>
    <dsp:sp modelId="{DAA6D314-5DEF-46CD-B475-1469586A68DA}">
      <dsp:nvSpPr>
        <dsp:cNvPr id="0" name=""/>
        <dsp:cNvSpPr/>
      </dsp:nvSpPr>
      <dsp:spPr>
        <a:xfrm rot="2142401">
          <a:off x="1614015" y="2925424"/>
          <a:ext cx="1154546" cy="40429"/>
        </a:xfrm>
        <a:custGeom>
          <a:avLst/>
          <a:gdLst/>
          <a:ahLst/>
          <a:cxnLst/>
          <a:rect l="0" t="0" r="0" b="0"/>
          <a:pathLst>
            <a:path>
              <a:moveTo>
                <a:pt x="0" y="20214"/>
              </a:moveTo>
              <a:lnTo>
                <a:pt x="1154546" y="20214"/>
              </a:lnTo>
            </a:path>
          </a:pathLst>
        </a:custGeom>
        <a:noFill/>
        <a:ln w="55000" cap="flat" cmpd="thickThin"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d-ID" sz="500" kern="1200"/>
        </a:p>
      </dsp:txBody>
      <dsp:txXfrm rot="2142401">
        <a:off x="2162425" y="2916775"/>
        <a:ext cx="57727" cy="57727"/>
      </dsp:txXfrm>
    </dsp:sp>
    <dsp:sp modelId="{47A9A86A-71FA-4A0A-A0A3-3A63BA59B3F7}">
      <dsp:nvSpPr>
        <dsp:cNvPr id="0" name=""/>
        <dsp:cNvSpPr/>
      </dsp:nvSpPr>
      <dsp:spPr>
        <a:xfrm>
          <a:off x="2660043" y="2696612"/>
          <a:ext cx="4896189" cy="1171886"/>
        </a:xfrm>
        <a:prstGeom prst="roundRect">
          <a:avLst>
            <a:gd name="adj" fmla="val 10000"/>
          </a:avLst>
        </a:prstGeom>
        <a:gradFill rotWithShape="0">
          <a:gsLst>
            <a:gs pos="0">
              <a:schemeClr val="accent6">
                <a:hueOff val="0"/>
                <a:satOff val="0"/>
                <a:lumOff val="0"/>
                <a:alphaOff val="0"/>
                <a:tint val="62000"/>
                <a:satMod val="180000"/>
              </a:schemeClr>
            </a:gs>
            <a:gs pos="65000">
              <a:schemeClr val="accent6">
                <a:hueOff val="0"/>
                <a:satOff val="0"/>
                <a:lumOff val="0"/>
                <a:alphaOff val="0"/>
                <a:tint val="32000"/>
                <a:satMod val="250000"/>
              </a:schemeClr>
            </a:gs>
            <a:gs pos="100000">
              <a:schemeClr val="accent6">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id-ID" sz="1700" kern="1200" dirty="0" smtClean="0"/>
            <a:t>Ditempatkan dan dikembangkan untuk melakukan tugas sebagaimana dalam uraian tugas jabatan</a:t>
          </a:r>
          <a:endParaRPr lang="id-ID" sz="1700" kern="1200" dirty="0"/>
        </a:p>
      </dsp:txBody>
      <dsp:txXfrm>
        <a:off x="2660043" y="2696612"/>
        <a:ext cx="4896189" cy="1171886"/>
      </dsp:txXfrm>
    </dsp:sp>
    <dsp:sp modelId="{EE9B7935-FA61-43A0-8F06-E9A7947EF987}">
      <dsp:nvSpPr>
        <dsp:cNvPr id="0" name=""/>
        <dsp:cNvSpPr/>
      </dsp:nvSpPr>
      <dsp:spPr>
        <a:xfrm rot="3907178">
          <a:off x="1077129" y="3599258"/>
          <a:ext cx="2228318" cy="40429"/>
        </a:xfrm>
        <a:custGeom>
          <a:avLst/>
          <a:gdLst/>
          <a:ahLst/>
          <a:cxnLst/>
          <a:rect l="0" t="0" r="0" b="0"/>
          <a:pathLst>
            <a:path>
              <a:moveTo>
                <a:pt x="0" y="20214"/>
              </a:moveTo>
              <a:lnTo>
                <a:pt x="2228318" y="20214"/>
              </a:lnTo>
            </a:path>
          </a:pathLst>
        </a:custGeom>
        <a:noFill/>
        <a:ln w="55000" cap="flat" cmpd="thickThin"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id-ID" sz="600" kern="1200"/>
        </a:p>
      </dsp:txBody>
      <dsp:txXfrm rot="3907178">
        <a:off x="2135580" y="3563765"/>
        <a:ext cx="111415" cy="111415"/>
      </dsp:txXfrm>
    </dsp:sp>
    <dsp:sp modelId="{7CE06AD8-52BB-4E47-9F04-3F65656F868A}">
      <dsp:nvSpPr>
        <dsp:cNvPr id="0" name=""/>
        <dsp:cNvSpPr/>
      </dsp:nvSpPr>
      <dsp:spPr>
        <a:xfrm>
          <a:off x="2660043" y="4044282"/>
          <a:ext cx="4911142" cy="1171886"/>
        </a:xfrm>
        <a:prstGeom prst="roundRect">
          <a:avLst>
            <a:gd name="adj" fmla="val 10000"/>
          </a:avLst>
        </a:prstGeom>
        <a:gradFill rotWithShape="0">
          <a:gsLst>
            <a:gs pos="0">
              <a:schemeClr val="accent6">
                <a:hueOff val="0"/>
                <a:satOff val="0"/>
                <a:lumOff val="0"/>
                <a:alphaOff val="0"/>
                <a:tint val="62000"/>
                <a:satMod val="180000"/>
              </a:schemeClr>
            </a:gs>
            <a:gs pos="65000">
              <a:schemeClr val="accent6">
                <a:hueOff val="0"/>
                <a:satOff val="0"/>
                <a:lumOff val="0"/>
                <a:alphaOff val="0"/>
                <a:tint val="32000"/>
                <a:satMod val="250000"/>
              </a:schemeClr>
            </a:gs>
            <a:gs pos="100000">
              <a:schemeClr val="accent6">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id-ID" sz="1700" kern="1200" dirty="0" smtClean="0"/>
            <a:t>Didayagunakan untuk memperoleh hasil kerja sebagaimana yang ditargetkan jabatan tersebut</a:t>
          </a:r>
          <a:endParaRPr lang="id-ID" sz="1700" kern="1200" dirty="0"/>
        </a:p>
      </dsp:txBody>
      <dsp:txXfrm>
        <a:off x="2660043" y="4044282"/>
        <a:ext cx="4911142" cy="1171886"/>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D00B3EBF-E2D8-45FA-8D70-7E0B615ADAAA}" type="datetimeFigureOut">
              <a:rPr lang="id-ID" smtClean="0"/>
              <a:pPr/>
              <a:t>17/09/2013</a:t>
            </a:fld>
            <a:endParaRPr lang="id-ID"/>
          </a:p>
        </p:txBody>
      </p:sp>
      <p:sp>
        <p:nvSpPr>
          <p:cNvPr id="4" name="Footer Placeholder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id-ID"/>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8048190E-A029-45B5-9EFD-164589FD7F72}" type="slidenum">
              <a:rPr lang="id-ID" smtClean="0"/>
              <a:pPr/>
              <a:t>‹#›</a:t>
            </a:fld>
            <a:endParaRPr lang="id-ID"/>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7E3E3311-79AB-4EB7-8711-F5392ED7C568}" type="datetimeFigureOut">
              <a:rPr lang="id-ID" smtClean="0"/>
              <a:pPr/>
              <a:t>17/09/2013</a:t>
            </a:fld>
            <a:endParaRPr lang="id-ID"/>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45D9FBC5-BC01-4252-84BD-F4D2B2671B22}" type="slidenum">
              <a:rPr lang="id-ID" smtClean="0"/>
              <a:pPr/>
              <a:t>‹#›</a:t>
            </a:fld>
            <a:endParaRPr lang="id-ID"/>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p:txBody>
          <a:bodyPr/>
          <a:lstStyle/>
          <a:p>
            <a:pPr>
              <a:defRPr/>
            </a:pPr>
            <a:fld id="{033BCAEE-27A0-4682-9C48-3C281FD6A2FE}" type="slidenum">
              <a:rPr lang="en-US" smtClean="0"/>
              <a:pPr>
                <a:defRPr/>
              </a:pPr>
              <a:t>18</a:t>
            </a:fld>
            <a:endParaRPr lang="en-US" smtClean="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endParaRPr lang="id-ID"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p:txBody>
          <a:bodyPr/>
          <a:lstStyle/>
          <a:p>
            <a:pPr>
              <a:defRPr/>
            </a:pPr>
            <a:fld id="{B7862B88-03CA-4F03-A956-5F1F7BA7AFDA}" type="slidenum">
              <a:rPr lang="en-US" smtClean="0"/>
              <a:pPr>
                <a:defRPr/>
              </a:pPr>
              <a:t>19</a:t>
            </a:fld>
            <a:endParaRPr lang="en-US"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endParaRPr lang="id-ID"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p:txBody>
          <a:bodyPr/>
          <a:lstStyle/>
          <a:p>
            <a:pPr>
              <a:defRPr/>
            </a:pPr>
            <a:fld id="{08603B0E-6A31-4A38-B12C-B71142E2F747}" type="slidenum">
              <a:rPr lang="en-US" smtClean="0"/>
              <a:pPr>
                <a:defRPr/>
              </a:pPr>
              <a:t>20</a:t>
            </a:fld>
            <a:endParaRPr lang="en-US"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id-ID"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p:txBody>
          <a:bodyPr/>
          <a:lstStyle/>
          <a:p>
            <a:pPr>
              <a:defRPr/>
            </a:pPr>
            <a:fld id="{F04F9F9E-1F13-4F8D-AAC2-E1075E27155F}" type="slidenum">
              <a:rPr lang="en-US" smtClean="0"/>
              <a:pPr>
                <a:defRPr/>
              </a:pPr>
              <a:t>21</a:t>
            </a:fld>
            <a:endParaRPr lang="en-US"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pPr eaLnBrk="1" hangingPunct="1"/>
            <a:endParaRPr lang="id-ID"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p:txBody>
          <a:bodyPr/>
          <a:lstStyle/>
          <a:p>
            <a:pPr>
              <a:defRPr/>
            </a:pPr>
            <a:fld id="{88C64D73-7C40-4FF4-9E85-60F68D1F99D3}" type="slidenum">
              <a:rPr lang="en-US" smtClean="0"/>
              <a:pPr>
                <a:defRPr/>
              </a:pPr>
              <a:t>23</a:t>
            </a:fld>
            <a:endParaRPr lang="en-US" smtClean="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eaLnBrk="1" hangingPunct="1"/>
            <a:endParaRPr lang="id-ID"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p:txBody>
          <a:bodyPr/>
          <a:lstStyle/>
          <a:p>
            <a:pPr>
              <a:defRPr/>
            </a:pPr>
            <a:fld id="{3E1D59D7-6A68-4717-A24A-D5205EFD8970}" type="slidenum">
              <a:rPr lang="en-US" smtClean="0"/>
              <a:pPr>
                <a:defRPr/>
              </a:pPr>
              <a:t>28</a:t>
            </a:fld>
            <a:endParaRPr lang="en-US" smtClean="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id-ID"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9F1DA7C-6DB1-4C66-9FD9-D81DD58BF5CF}" type="datetimeFigureOut">
              <a:rPr lang="id-ID" smtClean="0"/>
              <a:pPr/>
              <a:t>17/09/2013</a:t>
            </a:fld>
            <a:endParaRPr lang="id-ID"/>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id-ID"/>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3DB00CD-0D4F-4EA6-9B89-5175D030D2A5}"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9F1DA7C-6DB1-4C66-9FD9-D81DD58BF5CF}" type="datetimeFigureOut">
              <a:rPr lang="id-ID" smtClean="0"/>
              <a:pPr/>
              <a:t>17/09/2013</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73DB00CD-0D4F-4EA6-9B89-5175D030D2A5}"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9F1DA7C-6DB1-4C66-9FD9-D81DD58BF5CF}" type="datetimeFigureOut">
              <a:rPr lang="id-ID" smtClean="0"/>
              <a:pPr/>
              <a:t>17/09/2013</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73DB00CD-0D4F-4EA6-9B89-5175D030D2A5}"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9F1DA7C-6DB1-4C66-9FD9-D81DD58BF5CF}" type="datetimeFigureOut">
              <a:rPr lang="id-ID" smtClean="0"/>
              <a:pPr/>
              <a:t>17/09/2013</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73DB00CD-0D4F-4EA6-9B89-5175D030D2A5}" type="slidenum">
              <a:rPr lang="id-ID" smtClean="0"/>
              <a:pPr/>
              <a:t>‹#›</a:t>
            </a:fld>
            <a:endParaRPr lang="id-ID"/>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9F1DA7C-6DB1-4C66-9FD9-D81DD58BF5CF}" type="datetimeFigureOut">
              <a:rPr lang="id-ID" smtClean="0"/>
              <a:pPr/>
              <a:t>17/09/2013</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73DB00CD-0D4F-4EA6-9B89-5175D030D2A5}" type="slidenum">
              <a:rPr lang="id-ID" smtClean="0"/>
              <a:pPr/>
              <a:t>‹#›</a:t>
            </a:fld>
            <a:endParaRPr lang="id-ID"/>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9F1DA7C-6DB1-4C66-9FD9-D81DD58BF5CF}" type="datetimeFigureOut">
              <a:rPr lang="id-ID" smtClean="0"/>
              <a:pPr/>
              <a:t>17/09/2013</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73DB00CD-0D4F-4EA6-9B89-5175D030D2A5}" type="slidenum">
              <a:rPr lang="id-ID" smtClean="0"/>
              <a:pPr/>
              <a:t>‹#›</a:t>
            </a:fld>
            <a:endParaRPr lang="id-ID"/>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9F1DA7C-6DB1-4C66-9FD9-D81DD58BF5CF}" type="datetimeFigureOut">
              <a:rPr lang="id-ID" smtClean="0"/>
              <a:pPr/>
              <a:t>17/09/2013</a:t>
            </a:fld>
            <a:endParaRPr lang="id-ID"/>
          </a:p>
        </p:txBody>
      </p:sp>
      <p:sp>
        <p:nvSpPr>
          <p:cNvPr id="8" name="Footer Placeholder 7"/>
          <p:cNvSpPr>
            <a:spLocks noGrp="1"/>
          </p:cNvSpPr>
          <p:nvPr>
            <p:ph type="ftr" sz="quarter" idx="11"/>
          </p:nvPr>
        </p:nvSpPr>
        <p:spPr/>
        <p:txBody>
          <a:bodyPr/>
          <a:lstStyle>
            <a:extLst/>
          </a:lstStyle>
          <a:p>
            <a:endParaRPr lang="id-ID"/>
          </a:p>
        </p:txBody>
      </p:sp>
      <p:sp>
        <p:nvSpPr>
          <p:cNvPr id="9" name="Slide Number Placeholder 8"/>
          <p:cNvSpPr>
            <a:spLocks noGrp="1"/>
          </p:cNvSpPr>
          <p:nvPr>
            <p:ph type="sldNum" sz="quarter" idx="12"/>
          </p:nvPr>
        </p:nvSpPr>
        <p:spPr/>
        <p:txBody>
          <a:bodyPr/>
          <a:lstStyle>
            <a:extLst/>
          </a:lstStyle>
          <a:p>
            <a:fld id="{73DB00CD-0D4F-4EA6-9B89-5175D030D2A5}" type="slidenum">
              <a:rPr lang="id-ID" smtClean="0"/>
              <a:pPr/>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9F1DA7C-6DB1-4C66-9FD9-D81DD58BF5CF}" type="datetimeFigureOut">
              <a:rPr lang="id-ID" smtClean="0"/>
              <a:pPr/>
              <a:t>17/09/2013</a:t>
            </a:fld>
            <a:endParaRPr lang="id-ID"/>
          </a:p>
        </p:txBody>
      </p:sp>
      <p:sp>
        <p:nvSpPr>
          <p:cNvPr id="4" name="Footer Placeholder 3"/>
          <p:cNvSpPr>
            <a:spLocks noGrp="1"/>
          </p:cNvSpPr>
          <p:nvPr>
            <p:ph type="ftr" sz="quarter" idx="11"/>
          </p:nvPr>
        </p:nvSpPr>
        <p:spPr/>
        <p:txBody>
          <a:bodyPr/>
          <a:lstStyle>
            <a:extLst/>
          </a:lstStyle>
          <a:p>
            <a:endParaRPr lang="id-ID"/>
          </a:p>
        </p:txBody>
      </p:sp>
      <p:sp>
        <p:nvSpPr>
          <p:cNvPr id="5" name="Slide Number Placeholder 4"/>
          <p:cNvSpPr>
            <a:spLocks noGrp="1"/>
          </p:cNvSpPr>
          <p:nvPr>
            <p:ph type="sldNum" sz="quarter" idx="12"/>
          </p:nvPr>
        </p:nvSpPr>
        <p:spPr/>
        <p:txBody>
          <a:bodyPr/>
          <a:lstStyle>
            <a:extLst/>
          </a:lstStyle>
          <a:p>
            <a:fld id="{73DB00CD-0D4F-4EA6-9B89-5175D030D2A5}" type="slidenum">
              <a:rPr lang="id-ID" smtClean="0"/>
              <a:pPr/>
              <a:t>‹#›</a:t>
            </a:fld>
            <a:endParaRPr lang="id-ID"/>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9F1DA7C-6DB1-4C66-9FD9-D81DD58BF5CF}" type="datetimeFigureOut">
              <a:rPr lang="id-ID" smtClean="0"/>
              <a:pPr/>
              <a:t>17/09/2013</a:t>
            </a:fld>
            <a:endParaRPr lang="id-ID"/>
          </a:p>
        </p:txBody>
      </p:sp>
      <p:sp>
        <p:nvSpPr>
          <p:cNvPr id="3" name="Footer Placeholder 2"/>
          <p:cNvSpPr>
            <a:spLocks noGrp="1"/>
          </p:cNvSpPr>
          <p:nvPr>
            <p:ph type="ftr" sz="quarter" idx="11"/>
          </p:nvPr>
        </p:nvSpPr>
        <p:spPr/>
        <p:txBody>
          <a:bodyPr/>
          <a:lstStyle>
            <a:extLst/>
          </a:lstStyle>
          <a:p>
            <a:endParaRPr lang="id-ID"/>
          </a:p>
        </p:txBody>
      </p:sp>
      <p:sp>
        <p:nvSpPr>
          <p:cNvPr id="4" name="Slide Number Placeholder 3"/>
          <p:cNvSpPr>
            <a:spLocks noGrp="1"/>
          </p:cNvSpPr>
          <p:nvPr>
            <p:ph type="sldNum" sz="quarter" idx="12"/>
          </p:nvPr>
        </p:nvSpPr>
        <p:spPr/>
        <p:txBody>
          <a:bodyPr/>
          <a:lstStyle>
            <a:extLst/>
          </a:lstStyle>
          <a:p>
            <a:fld id="{73DB00CD-0D4F-4EA6-9B89-5175D030D2A5}"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9F1DA7C-6DB1-4C66-9FD9-D81DD58BF5CF}" type="datetimeFigureOut">
              <a:rPr lang="id-ID" smtClean="0"/>
              <a:pPr/>
              <a:t>17/09/2013</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73DB00CD-0D4F-4EA6-9B89-5175D030D2A5}" type="slidenum">
              <a:rPr lang="id-ID" smtClean="0"/>
              <a:pPr/>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9F1DA7C-6DB1-4C66-9FD9-D81DD58BF5CF}" type="datetimeFigureOut">
              <a:rPr lang="id-ID" smtClean="0"/>
              <a:pPr/>
              <a:t>17/09/2013</a:t>
            </a:fld>
            <a:endParaRPr lang="id-ID"/>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id-ID"/>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3DB00CD-0D4F-4EA6-9B89-5175D030D2A5}" type="slidenum">
              <a:rPr lang="id-ID" smtClean="0"/>
              <a:pPr/>
              <a:t>‹#›</a:t>
            </a:fld>
            <a:endParaRPr lang="id-ID"/>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9F1DA7C-6DB1-4C66-9FD9-D81DD58BF5CF}" type="datetimeFigureOut">
              <a:rPr lang="id-ID" smtClean="0"/>
              <a:pPr/>
              <a:t>17/09/2013</a:t>
            </a:fld>
            <a:endParaRPr lang="id-ID"/>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id-ID"/>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3DB00CD-0D4F-4EA6-9B89-5175D030D2A5}"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268760"/>
            <a:ext cx="7772400" cy="1470025"/>
          </a:xfrm>
        </p:spPr>
        <p:txBody>
          <a:bodyPr>
            <a:normAutofit fontScale="90000"/>
          </a:bodyPr>
          <a:lstStyle/>
          <a:p>
            <a:r>
              <a:rPr lang="id-ID" dirty="0" smtClean="0">
                <a:latin typeface="Aharoni" pitchFamily="2" charset="-79"/>
                <a:cs typeface="Aharoni" pitchFamily="2" charset="-79"/>
              </a:rPr>
              <a:t>PERENCANAAN KEBUTUHAN SDM BERBASIS BEBAN KERJA</a:t>
            </a:r>
            <a:endParaRPr lang="id-ID" dirty="0">
              <a:latin typeface="Aharoni" pitchFamily="2" charset="-79"/>
              <a:cs typeface="Aharoni" pitchFamily="2" charset="-79"/>
            </a:endParaRPr>
          </a:p>
        </p:txBody>
      </p:sp>
      <p:sp>
        <p:nvSpPr>
          <p:cNvPr id="3" name="Subtitle 2"/>
          <p:cNvSpPr>
            <a:spLocks noGrp="1"/>
          </p:cNvSpPr>
          <p:nvPr>
            <p:ph type="subTitle" idx="1"/>
          </p:nvPr>
        </p:nvSpPr>
        <p:spPr/>
        <p:txBody>
          <a:bodyPr>
            <a:normAutofit/>
          </a:bodyPr>
          <a:lstStyle/>
          <a:p>
            <a:r>
              <a:rPr lang="id-ID" sz="2000" b="1" dirty="0" smtClean="0">
                <a:latin typeface="Arial Narrow" pitchFamily="34" charset="0"/>
              </a:rPr>
              <a:t>Disampaikan dalam Acara</a:t>
            </a:r>
          </a:p>
          <a:p>
            <a:r>
              <a:rPr lang="id-ID" sz="2000" b="1" dirty="0" smtClean="0">
                <a:latin typeface="Arial Narrow" pitchFamily="34" charset="0"/>
              </a:rPr>
              <a:t>Sosialisasi </a:t>
            </a:r>
            <a:r>
              <a:rPr lang="id-ID" sz="2000" b="1" dirty="0" smtClean="0">
                <a:latin typeface="Arial Narrow" pitchFamily="34" charset="0"/>
              </a:rPr>
              <a:t>Kebijakan Kepegawaian</a:t>
            </a:r>
            <a:endParaRPr lang="id-ID" sz="2000" b="1" dirty="0" smtClean="0">
              <a:latin typeface="Arial Narrow" pitchFamily="34" charset="0"/>
            </a:endParaRPr>
          </a:p>
          <a:p>
            <a:r>
              <a:rPr lang="id-ID" sz="2000" b="1" dirty="0" smtClean="0">
                <a:latin typeface="Arial Narrow" pitchFamily="34" charset="0"/>
              </a:rPr>
              <a:t>Jakarta, 16-18 </a:t>
            </a:r>
            <a:r>
              <a:rPr lang="id-ID" sz="2000" b="1" dirty="0" smtClean="0">
                <a:latin typeface="Arial Narrow" pitchFamily="34" charset="0"/>
              </a:rPr>
              <a:t>September 2013</a:t>
            </a:r>
            <a:endParaRPr lang="id-ID" sz="2000" b="1" dirty="0">
              <a:latin typeface="Arial Narrow"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67544" y="836712"/>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latin typeface="Aharoni" pitchFamily="2" charset="-79"/>
                <a:cs typeface="Aharoni" pitchFamily="2" charset="-79"/>
              </a:rPr>
              <a:t>Analisis Jabatan</a:t>
            </a:r>
            <a:endParaRPr lang="id-ID" dirty="0">
              <a:latin typeface="Aharoni" pitchFamily="2" charset="-79"/>
              <a:cs typeface="Aharoni" pitchFamily="2" charset="-79"/>
            </a:endParaRPr>
          </a:p>
        </p:txBody>
      </p:sp>
      <p:graphicFrame>
        <p:nvGraphicFramePr>
          <p:cNvPr id="4" name="Content Placeholder 3"/>
          <p:cNvGraphicFramePr>
            <a:graphicFrameLocks noGrp="1"/>
          </p:cNvGraphicFramePr>
          <p:nvPr>
            <p:ph sz="quarter" idx="1"/>
          </p:nvPr>
        </p:nvGraphicFramePr>
        <p:xfrm>
          <a:off x="467544" y="3108672"/>
          <a:ext cx="8229600" cy="2768600"/>
        </p:xfrm>
        <a:graphic>
          <a:graphicData uri="http://schemas.openxmlformats.org/drawingml/2006/table">
            <a:tbl>
              <a:tblPr firstRow="1" bandRow="1">
                <a:tableStyleId>{5C22544A-7EE6-4342-B048-85BDC9FD1C3A}</a:tableStyleId>
              </a:tblPr>
              <a:tblGrid>
                <a:gridCol w="576064"/>
                <a:gridCol w="1481336"/>
                <a:gridCol w="1028700"/>
                <a:gridCol w="1028700"/>
                <a:gridCol w="1028700"/>
                <a:gridCol w="1028700"/>
                <a:gridCol w="1028700"/>
                <a:gridCol w="1028700"/>
              </a:tblGrid>
              <a:tr h="370840">
                <a:tc rowSpan="2">
                  <a:txBody>
                    <a:bodyPr/>
                    <a:lstStyle/>
                    <a:p>
                      <a:pPr algn="ctr"/>
                      <a:r>
                        <a:rPr lang="id-ID" dirty="0" smtClean="0"/>
                        <a:t>No</a:t>
                      </a:r>
                      <a:endParaRPr lang="id-ID" dirty="0"/>
                    </a:p>
                  </a:txBody>
                  <a:tcPr>
                    <a:solidFill>
                      <a:schemeClr val="tx2">
                        <a:lumMod val="40000"/>
                        <a:lumOff val="60000"/>
                      </a:schemeClr>
                    </a:solidFill>
                  </a:tcPr>
                </a:tc>
                <a:tc rowSpan="2">
                  <a:txBody>
                    <a:bodyPr/>
                    <a:lstStyle/>
                    <a:p>
                      <a:pPr algn="ctr"/>
                      <a:r>
                        <a:rPr lang="id-ID" dirty="0" smtClean="0"/>
                        <a:t>Nama Jabatan</a:t>
                      </a:r>
                      <a:endParaRPr lang="id-ID" dirty="0"/>
                    </a:p>
                  </a:txBody>
                  <a:tcPr>
                    <a:solidFill>
                      <a:schemeClr val="tx2">
                        <a:lumMod val="40000"/>
                        <a:lumOff val="60000"/>
                      </a:schemeClr>
                    </a:solidFill>
                  </a:tcPr>
                </a:tc>
                <a:tc rowSpan="2">
                  <a:txBody>
                    <a:bodyPr/>
                    <a:lstStyle/>
                    <a:p>
                      <a:pPr algn="ctr"/>
                      <a:r>
                        <a:rPr lang="id-ID" dirty="0" smtClean="0"/>
                        <a:t>Ikhtisar</a:t>
                      </a:r>
                      <a:r>
                        <a:rPr lang="id-ID" baseline="0" dirty="0" smtClean="0"/>
                        <a:t> Tugas</a:t>
                      </a:r>
                      <a:endParaRPr lang="id-ID" dirty="0"/>
                    </a:p>
                  </a:txBody>
                  <a:tcPr>
                    <a:solidFill>
                      <a:schemeClr val="tx2">
                        <a:lumMod val="40000"/>
                        <a:lumOff val="60000"/>
                      </a:schemeClr>
                    </a:solidFill>
                  </a:tcPr>
                </a:tc>
                <a:tc gridSpan="5">
                  <a:txBody>
                    <a:bodyPr/>
                    <a:lstStyle/>
                    <a:p>
                      <a:pPr algn="ctr"/>
                      <a:r>
                        <a:rPr lang="id-ID" dirty="0" smtClean="0"/>
                        <a:t>Syarat Jabatan</a:t>
                      </a:r>
                      <a:endParaRPr lang="id-ID" dirty="0"/>
                    </a:p>
                  </a:txBody>
                  <a:tcPr>
                    <a:solidFill>
                      <a:schemeClr val="tx2">
                        <a:lumMod val="40000"/>
                        <a:lumOff val="60000"/>
                      </a:schemeClr>
                    </a:solidFill>
                  </a:tcPr>
                </a:tc>
                <a:tc hMerge="1">
                  <a:txBody>
                    <a:bodyPr/>
                    <a:lstStyle/>
                    <a:p>
                      <a:endParaRPr lang="id-ID" dirty="0"/>
                    </a:p>
                  </a:txBody>
                  <a:tcPr/>
                </a:tc>
                <a:tc hMerge="1">
                  <a:txBody>
                    <a:bodyPr/>
                    <a:lstStyle/>
                    <a:p>
                      <a:endParaRPr lang="id-ID" dirty="0"/>
                    </a:p>
                  </a:txBody>
                  <a:tcPr/>
                </a:tc>
                <a:tc hMerge="1">
                  <a:txBody>
                    <a:bodyPr/>
                    <a:lstStyle/>
                    <a:p>
                      <a:endParaRPr lang="id-ID" dirty="0"/>
                    </a:p>
                  </a:txBody>
                  <a:tcPr/>
                </a:tc>
                <a:tc hMerge="1">
                  <a:txBody>
                    <a:bodyPr/>
                    <a:lstStyle/>
                    <a:p>
                      <a:endParaRPr lang="id-ID" dirty="0"/>
                    </a:p>
                  </a:txBody>
                  <a:tcPr/>
                </a:tc>
              </a:tr>
              <a:tr h="370840">
                <a:tc vMerge="1">
                  <a:txBody>
                    <a:bodyPr/>
                    <a:lstStyle/>
                    <a:p>
                      <a:endParaRPr lang="id-ID" dirty="0"/>
                    </a:p>
                  </a:txBody>
                  <a:tcPr/>
                </a:tc>
                <a:tc vMerge="1">
                  <a:txBody>
                    <a:bodyPr/>
                    <a:lstStyle/>
                    <a:p>
                      <a:endParaRPr lang="id-ID" dirty="0"/>
                    </a:p>
                  </a:txBody>
                  <a:tcPr/>
                </a:tc>
                <a:tc vMerge="1">
                  <a:txBody>
                    <a:bodyPr/>
                    <a:lstStyle/>
                    <a:p>
                      <a:endParaRPr lang="id-ID" dirty="0"/>
                    </a:p>
                  </a:txBody>
                  <a:tcPr/>
                </a:tc>
                <a:tc>
                  <a:txBody>
                    <a:bodyPr/>
                    <a:lstStyle/>
                    <a:p>
                      <a:pPr algn="ctr"/>
                      <a:r>
                        <a:rPr lang="id-ID" dirty="0" smtClean="0"/>
                        <a:t>Pendi-dikan</a:t>
                      </a:r>
                      <a:endParaRPr lang="id-ID" dirty="0"/>
                    </a:p>
                  </a:txBody>
                  <a:tcPr>
                    <a:solidFill>
                      <a:schemeClr val="tx2">
                        <a:lumMod val="40000"/>
                        <a:lumOff val="60000"/>
                      </a:schemeClr>
                    </a:solidFill>
                  </a:tcPr>
                </a:tc>
                <a:tc>
                  <a:txBody>
                    <a:bodyPr/>
                    <a:lstStyle/>
                    <a:p>
                      <a:pPr algn="ctr"/>
                      <a:r>
                        <a:rPr lang="id-ID" dirty="0" smtClean="0"/>
                        <a:t>Pelatih-an</a:t>
                      </a:r>
                      <a:endParaRPr lang="id-ID" dirty="0"/>
                    </a:p>
                  </a:txBody>
                  <a:tcPr>
                    <a:solidFill>
                      <a:schemeClr val="tx2">
                        <a:lumMod val="40000"/>
                        <a:lumOff val="60000"/>
                      </a:schemeClr>
                    </a:solidFill>
                  </a:tcPr>
                </a:tc>
                <a:tc>
                  <a:txBody>
                    <a:bodyPr/>
                    <a:lstStyle/>
                    <a:p>
                      <a:pPr algn="ctr"/>
                      <a:r>
                        <a:rPr lang="id-ID" dirty="0" smtClean="0"/>
                        <a:t>Penga-laman</a:t>
                      </a:r>
                      <a:endParaRPr lang="id-ID" dirty="0"/>
                    </a:p>
                  </a:txBody>
                  <a:tcPr>
                    <a:solidFill>
                      <a:schemeClr val="tx2">
                        <a:lumMod val="40000"/>
                        <a:lumOff val="60000"/>
                      </a:schemeClr>
                    </a:solidFill>
                  </a:tcPr>
                </a:tc>
                <a:tc>
                  <a:txBody>
                    <a:bodyPr/>
                    <a:lstStyle/>
                    <a:p>
                      <a:pPr algn="ctr"/>
                      <a:r>
                        <a:rPr lang="id-ID" dirty="0" smtClean="0"/>
                        <a:t>Keahli-an</a:t>
                      </a:r>
                      <a:endParaRPr lang="id-ID" dirty="0"/>
                    </a:p>
                  </a:txBody>
                  <a:tcPr>
                    <a:solidFill>
                      <a:schemeClr val="tx2">
                        <a:lumMod val="40000"/>
                        <a:lumOff val="60000"/>
                      </a:schemeClr>
                    </a:solidFill>
                  </a:tcPr>
                </a:tc>
                <a:tc>
                  <a:txBody>
                    <a:bodyPr/>
                    <a:lstStyle/>
                    <a:p>
                      <a:pPr algn="ctr"/>
                      <a:r>
                        <a:rPr lang="id-ID" dirty="0" smtClean="0"/>
                        <a:t>Kete-rampil-an</a:t>
                      </a:r>
                      <a:endParaRPr lang="id-ID" dirty="0"/>
                    </a:p>
                  </a:txBody>
                  <a:tcPr>
                    <a:solidFill>
                      <a:schemeClr val="tx2">
                        <a:lumMod val="40000"/>
                        <a:lumOff val="60000"/>
                      </a:schemeClr>
                    </a:solidFill>
                  </a:tcPr>
                </a:tc>
              </a:tr>
              <a:tr h="370840">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r>
              <a:tr h="370840">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r>
              <a:tr h="370840">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r>
              <a:tr h="370840">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r>
            </a:tbl>
          </a:graphicData>
        </a:graphic>
      </p:graphicFrame>
      <p:sp>
        <p:nvSpPr>
          <p:cNvPr id="5" name="TextBox 4"/>
          <p:cNvSpPr txBox="1"/>
          <p:nvPr/>
        </p:nvSpPr>
        <p:spPr>
          <a:xfrm>
            <a:off x="539552" y="2204864"/>
            <a:ext cx="7488832" cy="707886"/>
          </a:xfrm>
          <a:prstGeom prst="rect">
            <a:avLst/>
          </a:prstGeom>
          <a:noFill/>
        </p:spPr>
        <p:txBody>
          <a:bodyPr wrap="square" rtlCol="0">
            <a:spAutoFit/>
          </a:bodyPr>
          <a:lstStyle/>
          <a:p>
            <a:r>
              <a:rPr lang="id-ID" sz="2000" dirty="0" smtClean="0"/>
              <a:t>Tabel 1: DAFTAR JABATAN</a:t>
            </a:r>
          </a:p>
          <a:p>
            <a:r>
              <a:rPr lang="id-ID" sz="2000" dirty="0" smtClean="0"/>
              <a:t>Unit Kerja: __________________________</a:t>
            </a:r>
            <a:endParaRPr lang="id-ID" sz="2000" dirty="0"/>
          </a:p>
        </p:txBody>
      </p:sp>
      <p:sp>
        <p:nvSpPr>
          <p:cNvPr id="6" name="TextBox 5"/>
          <p:cNvSpPr txBox="1"/>
          <p:nvPr/>
        </p:nvSpPr>
        <p:spPr>
          <a:xfrm>
            <a:off x="467544" y="1268760"/>
            <a:ext cx="8208912" cy="830997"/>
          </a:xfrm>
          <a:prstGeom prst="rect">
            <a:avLst/>
          </a:prstGeom>
          <a:noFill/>
        </p:spPr>
        <p:txBody>
          <a:bodyPr wrap="square" rtlCol="0">
            <a:spAutoFit/>
          </a:bodyPr>
          <a:lstStyle/>
          <a:p>
            <a:r>
              <a:rPr lang="id-ID" sz="2400" dirty="0" smtClean="0"/>
              <a:t>Analisis jabatan menghasilkan peta jabatan dan uraian jabatan</a:t>
            </a:r>
            <a:endParaRPr lang="id-ID"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395536" y="2348880"/>
          <a:ext cx="8229600" cy="2397760"/>
        </p:xfrm>
        <a:graphic>
          <a:graphicData uri="http://schemas.openxmlformats.org/drawingml/2006/table">
            <a:tbl>
              <a:tblPr firstRow="1" bandRow="1">
                <a:tableStyleId>{5C22544A-7EE6-4342-B048-85BDC9FD1C3A}</a:tableStyleId>
              </a:tblPr>
              <a:tblGrid>
                <a:gridCol w="504056"/>
                <a:gridCol w="1141864"/>
                <a:gridCol w="822960"/>
                <a:gridCol w="822960"/>
                <a:gridCol w="822960"/>
                <a:gridCol w="822960"/>
                <a:gridCol w="822960"/>
                <a:gridCol w="822960"/>
                <a:gridCol w="822960"/>
                <a:gridCol w="822960"/>
              </a:tblGrid>
              <a:tr h="370840">
                <a:tc gridSpan="2">
                  <a:txBody>
                    <a:bodyPr/>
                    <a:lstStyle/>
                    <a:p>
                      <a:pPr algn="ctr"/>
                      <a:r>
                        <a:rPr lang="id-ID" dirty="0" smtClean="0"/>
                        <a:t>Jabatan</a:t>
                      </a:r>
                      <a:endParaRPr lang="id-ID" dirty="0"/>
                    </a:p>
                  </a:txBody>
                  <a:tcPr/>
                </a:tc>
                <a:tc hMerge="1">
                  <a:txBody>
                    <a:bodyPr/>
                    <a:lstStyle/>
                    <a:p>
                      <a:endParaRPr lang="id-ID" dirty="0"/>
                    </a:p>
                  </a:txBody>
                  <a:tcPr/>
                </a:tc>
                <a:tc gridSpan="3">
                  <a:txBody>
                    <a:bodyPr/>
                    <a:lstStyle/>
                    <a:p>
                      <a:pPr algn="ctr"/>
                      <a:r>
                        <a:rPr lang="id-ID" dirty="0" smtClean="0"/>
                        <a:t>Pegawai</a:t>
                      </a:r>
                      <a:endParaRPr lang="id-ID" dirty="0"/>
                    </a:p>
                  </a:txBody>
                  <a:tcPr/>
                </a:tc>
                <a:tc hMerge="1">
                  <a:txBody>
                    <a:bodyPr/>
                    <a:lstStyle/>
                    <a:p>
                      <a:endParaRPr lang="id-ID" dirty="0"/>
                    </a:p>
                  </a:txBody>
                  <a:tcPr/>
                </a:tc>
                <a:tc hMerge="1">
                  <a:txBody>
                    <a:bodyPr/>
                    <a:lstStyle/>
                    <a:p>
                      <a:endParaRPr lang="id-ID" dirty="0"/>
                    </a:p>
                  </a:txBody>
                  <a:tcPr/>
                </a:tc>
                <a:tc gridSpan="5">
                  <a:txBody>
                    <a:bodyPr/>
                    <a:lstStyle/>
                    <a:p>
                      <a:pPr algn="ctr"/>
                      <a:r>
                        <a:rPr lang="id-ID" dirty="0" smtClean="0"/>
                        <a:t>Kualifikasi</a:t>
                      </a:r>
                      <a:endParaRPr lang="id-ID" dirty="0"/>
                    </a:p>
                  </a:txBody>
                  <a:tcPr/>
                </a:tc>
                <a:tc hMerge="1">
                  <a:txBody>
                    <a:bodyPr/>
                    <a:lstStyle/>
                    <a:p>
                      <a:endParaRPr lang="id-ID" dirty="0"/>
                    </a:p>
                  </a:txBody>
                  <a:tcPr/>
                </a:tc>
                <a:tc hMerge="1">
                  <a:txBody>
                    <a:bodyPr/>
                    <a:lstStyle/>
                    <a:p>
                      <a:endParaRPr lang="id-ID" dirty="0"/>
                    </a:p>
                  </a:txBody>
                  <a:tcPr/>
                </a:tc>
                <a:tc hMerge="1">
                  <a:txBody>
                    <a:bodyPr/>
                    <a:lstStyle/>
                    <a:p>
                      <a:endParaRPr lang="id-ID" dirty="0"/>
                    </a:p>
                  </a:txBody>
                  <a:tcPr/>
                </a:tc>
                <a:tc hMerge="1">
                  <a:txBody>
                    <a:bodyPr/>
                    <a:lstStyle/>
                    <a:p>
                      <a:endParaRPr lang="id-ID" dirty="0"/>
                    </a:p>
                  </a:txBody>
                  <a:tcPr/>
                </a:tc>
              </a:tr>
              <a:tr h="370840">
                <a:tc>
                  <a:txBody>
                    <a:bodyPr/>
                    <a:lstStyle/>
                    <a:p>
                      <a:pPr algn="ctr"/>
                      <a:r>
                        <a:rPr lang="id-ID" dirty="0" smtClean="0"/>
                        <a:t>No</a:t>
                      </a:r>
                      <a:endParaRPr lang="id-ID" dirty="0"/>
                    </a:p>
                  </a:txBody>
                  <a:tcPr/>
                </a:tc>
                <a:tc>
                  <a:txBody>
                    <a:bodyPr/>
                    <a:lstStyle/>
                    <a:p>
                      <a:pPr algn="ctr"/>
                      <a:r>
                        <a:rPr lang="id-ID" dirty="0" smtClean="0"/>
                        <a:t>Nama</a:t>
                      </a:r>
                      <a:endParaRPr lang="id-ID" dirty="0"/>
                    </a:p>
                  </a:txBody>
                  <a:tcPr/>
                </a:tc>
                <a:tc>
                  <a:txBody>
                    <a:bodyPr/>
                    <a:lstStyle/>
                    <a:p>
                      <a:pPr algn="ctr"/>
                      <a:r>
                        <a:rPr lang="id-ID" dirty="0" smtClean="0"/>
                        <a:t>Nama </a:t>
                      </a:r>
                      <a:endParaRPr lang="id-ID" dirty="0"/>
                    </a:p>
                  </a:txBody>
                  <a:tcPr/>
                </a:tc>
                <a:tc>
                  <a:txBody>
                    <a:bodyPr/>
                    <a:lstStyle/>
                    <a:p>
                      <a:pPr algn="ctr"/>
                      <a:r>
                        <a:rPr lang="id-ID" dirty="0" smtClean="0"/>
                        <a:t>Diangkat</a:t>
                      </a:r>
                      <a:endParaRPr lang="id-ID" dirty="0"/>
                    </a:p>
                  </a:txBody>
                  <a:tcPr/>
                </a:tc>
                <a:tc>
                  <a:txBody>
                    <a:bodyPr/>
                    <a:lstStyle/>
                    <a:p>
                      <a:pPr algn="ctr"/>
                      <a:r>
                        <a:rPr lang="id-ID" dirty="0" smtClean="0"/>
                        <a:t>Pensiun</a:t>
                      </a:r>
                      <a:endParaRPr lang="id-ID" dirty="0"/>
                    </a:p>
                  </a:txBody>
                  <a:tcPr/>
                </a:tc>
                <a:tc>
                  <a:txBody>
                    <a:bodyPr/>
                    <a:lstStyle/>
                    <a:p>
                      <a:pPr algn="ctr"/>
                      <a:r>
                        <a:rPr lang="id-ID" dirty="0" smtClean="0"/>
                        <a:t>Pendidikan</a:t>
                      </a:r>
                      <a:endParaRPr lang="id-ID" dirty="0"/>
                    </a:p>
                  </a:txBody>
                  <a:tcPr/>
                </a:tc>
                <a:tc>
                  <a:txBody>
                    <a:bodyPr/>
                    <a:lstStyle/>
                    <a:p>
                      <a:pPr algn="ctr"/>
                      <a:r>
                        <a:rPr lang="id-ID" dirty="0" smtClean="0"/>
                        <a:t>Pelatihan</a:t>
                      </a:r>
                    </a:p>
                    <a:p>
                      <a:pPr algn="ctr"/>
                      <a:endParaRPr lang="id-ID" dirty="0"/>
                    </a:p>
                  </a:txBody>
                  <a:tcPr/>
                </a:tc>
                <a:tc>
                  <a:txBody>
                    <a:bodyPr/>
                    <a:lstStyle/>
                    <a:p>
                      <a:pPr algn="ctr"/>
                      <a:r>
                        <a:rPr lang="id-ID" dirty="0" smtClean="0"/>
                        <a:t>Pengala-man</a:t>
                      </a:r>
                      <a:endParaRPr lang="id-ID" dirty="0"/>
                    </a:p>
                  </a:txBody>
                  <a:tcPr/>
                </a:tc>
                <a:tc>
                  <a:txBody>
                    <a:bodyPr/>
                    <a:lstStyle/>
                    <a:p>
                      <a:pPr algn="ctr"/>
                      <a:r>
                        <a:rPr lang="id-ID" dirty="0" smtClean="0"/>
                        <a:t>Keahlian</a:t>
                      </a:r>
                      <a:endParaRPr lang="id-ID" dirty="0"/>
                    </a:p>
                  </a:txBody>
                  <a:tcPr/>
                </a:tc>
                <a:tc>
                  <a:txBody>
                    <a:bodyPr/>
                    <a:lstStyle/>
                    <a:p>
                      <a:pPr algn="ctr"/>
                      <a:r>
                        <a:rPr lang="id-ID" dirty="0" smtClean="0"/>
                        <a:t>Kete-rampilan</a:t>
                      </a:r>
                      <a:endParaRPr lang="id-ID" dirty="0"/>
                    </a:p>
                  </a:txBody>
                  <a:tcPr/>
                </a:tc>
              </a:tr>
              <a:tr h="370840">
                <a:tc>
                  <a:txBody>
                    <a:bodyPr/>
                    <a:lstStyle/>
                    <a:p>
                      <a:endParaRPr lang="id-ID"/>
                    </a:p>
                  </a:txBody>
                  <a:tcPr/>
                </a:tc>
                <a:tc>
                  <a:txBody>
                    <a:bodyPr/>
                    <a:lstStyle/>
                    <a:p>
                      <a:endParaRPr lang="id-ID" dirty="0"/>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r>
              <a:tr h="370840">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r>
              <a:tr h="370840">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dirty="0"/>
                    </a:p>
                  </a:txBody>
                  <a:tcPr/>
                </a:tc>
              </a:tr>
            </a:tbl>
          </a:graphicData>
        </a:graphic>
      </p:graphicFrame>
      <p:sp>
        <p:nvSpPr>
          <p:cNvPr id="5" name="TextBox 4"/>
          <p:cNvSpPr txBox="1"/>
          <p:nvPr/>
        </p:nvSpPr>
        <p:spPr>
          <a:xfrm>
            <a:off x="395536" y="1412776"/>
            <a:ext cx="6912768" cy="984885"/>
          </a:xfrm>
          <a:prstGeom prst="rect">
            <a:avLst/>
          </a:prstGeom>
          <a:noFill/>
        </p:spPr>
        <p:txBody>
          <a:bodyPr wrap="square" rtlCol="0">
            <a:spAutoFit/>
          </a:bodyPr>
          <a:lstStyle/>
          <a:p>
            <a:r>
              <a:rPr lang="id-ID" sz="2000" dirty="0" smtClean="0"/>
              <a:t>Tabel 2: DAFTAR PEGAWAI MENURUT JABATAN</a:t>
            </a:r>
          </a:p>
          <a:p>
            <a:r>
              <a:rPr lang="id-ID" sz="2000" dirty="0" smtClean="0"/>
              <a:t>Unit Kerja: _______________________________</a:t>
            </a:r>
          </a:p>
          <a:p>
            <a:endParaRPr lang="id-ID" dirty="0"/>
          </a:p>
        </p:txBody>
      </p:sp>
      <p:sp>
        <p:nvSpPr>
          <p:cNvPr id="6" name="TextBox 5"/>
          <p:cNvSpPr txBox="1"/>
          <p:nvPr/>
        </p:nvSpPr>
        <p:spPr>
          <a:xfrm>
            <a:off x="395536" y="5085184"/>
            <a:ext cx="7344816" cy="830997"/>
          </a:xfrm>
          <a:prstGeom prst="rect">
            <a:avLst/>
          </a:prstGeom>
          <a:noFill/>
        </p:spPr>
        <p:txBody>
          <a:bodyPr wrap="square" rtlCol="0">
            <a:spAutoFit/>
          </a:bodyPr>
          <a:lstStyle/>
          <a:p>
            <a:r>
              <a:rPr lang="id-ID" sz="2400" dirty="0" smtClean="0"/>
              <a:t>Diisi dengan nama pejabat yang duduk di jabatan, sesuai hasil analisis jabatan</a:t>
            </a:r>
            <a:endParaRPr lang="id-ID"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467544" y="3663032"/>
          <a:ext cx="8229600" cy="1910080"/>
        </p:xfrm>
        <a:graphic>
          <a:graphicData uri="http://schemas.openxmlformats.org/drawingml/2006/table">
            <a:tbl>
              <a:tblPr firstRow="1" bandRow="1">
                <a:tableStyleId>{5C22544A-7EE6-4342-B048-85BDC9FD1C3A}</a:tableStyleId>
              </a:tblPr>
              <a:tblGrid>
                <a:gridCol w="504056"/>
                <a:gridCol w="867544"/>
                <a:gridCol w="1940768"/>
                <a:gridCol w="648072"/>
                <a:gridCol w="576064"/>
                <a:gridCol w="648072"/>
                <a:gridCol w="576064"/>
                <a:gridCol w="504056"/>
                <a:gridCol w="504056"/>
                <a:gridCol w="504056"/>
                <a:gridCol w="504056"/>
                <a:gridCol w="452736"/>
              </a:tblGrid>
              <a:tr h="370840">
                <a:tc gridSpan="2">
                  <a:txBody>
                    <a:bodyPr/>
                    <a:lstStyle/>
                    <a:p>
                      <a:pPr algn="ctr"/>
                      <a:r>
                        <a:rPr lang="id-ID" b="1" dirty="0" smtClean="0">
                          <a:solidFill>
                            <a:schemeClr val="bg1"/>
                          </a:solidFill>
                        </a:rPr>
                        <a:t>Jabatan</a:t>
                      </a:r>
                      <a:endParaRPr lang="id-ID" b="1" dirty="0">
                        <a:solidFill>
                          <a:schemeClr val="bg1"/>
                        </a:solidFill>
                      </a:endParaRPr>
                    </a:p>
                  </a:txBody>
                  <a:tcPr>
                    <a:solidFill>
                      <a:schemeClr val="tx2">
                        <a:lumMod val="60000"/>
                        <a:lumOff val="40000"/>
                      </a:schemeClr>
                    </a:solidFill>
                  </a:tcPr>
                </a:tc>
                <a:tc hMerge="1">
                  <a:txBody>
                    <a:bodyPr/>
                    <a:lstStyle/>
                    <a:p>
                      <a:endParaRPr lang="id-ID" dirty="0"/>
                    </a:p>
                  </a:txBody>
                  <a:tcPr/>
                </a:tc>
                <a:tc rowSpan="2">
                  <a:txBody>
                    <a:bodyPr/>
                    <a:lstStyle/>
                    <a:p>
                      <a:pPr algn="ctr"/>
                      <a:r>
                        <a:rPr lang="id-ID" b="1" dirty="0" smtClean="0">
                          <a:solidFill>
                            <a:schemeClr val="bg1"/>
                          </a:solidFill>
                        </a:rPr>
                        <a:t>Jml Peg yang Ada</a:t>
                      </a:r>
                      <a:endParaRPr lang="id-ID" b="1" dirty="0">
                        <a:solidFill>
                          <a:schemeClr val="bg1"/>
                        </a:solidFill>
                      </a:endParaRPr>
                    </a:p>
                  </a:txBody>
                  <a:tcPr>
                    <a:solidFill>
                      <a:schemeClr val="tx2">
                        <a:lumMod val="60000"/>
                        <a:lumOff val="40000"/>
                      </a:schemeClr>
                    </a:solidFill>
                  </a:tcPr>
                </a:tc>
                <a:tc gridSpan="3">
                  <a:txBody>
                    <a:bodyPr/>
                    <a:lstStyle/>
                    <a:p>
                      <a:pPr algn="ctr"/>
                      <a:r>
                        <a:rPr lang="id-ID" b="1" dirty="0" smtClean="0">
                          <a:solidFill>
                            <a:schemeClr val="bg1"/>
                          </a:solidFill>
                        </a:rPr>
                        <a:t>Pensiun</a:t>
                      </a:r>
                      <a:endParaRPr lang="id-ID" b="1" dirty="0">
                        <a:solidFill>
                          <a:schemeClr val="bg1"/>
                        </a:solidFill>
                      </a:endParaRPr>
                    </a:p>
                  </a:txBody>
                  <a:tcPr>
                    <a:solidFill>
                      <a:schemeClr val="tx2">
                        <a:lumMod val="60000"/>
                        <a:lumOff val="40000"/>
                      </a:schemeClr>
                    </a:solidFill>
                  </a:tcPr>
                </a:tc>
                <a:tc hMerge="1">
                  <a:txBody>
                    <a:bodyPr/>
                    <a:lstStyle/>
                    <a:p>
                      <a:endParaRPr lang="id-ID" dirty="0"/>
                    </a:p>
                  </a:txBody>
                  <a:tcPr/>
                </a:tc>
                <a:tc hMerge="1">
                  <a:txBody>
                    <a:bodyPr/>
                    <a:lstStyle/>
                    <a:p>
                      <a:endParaRPr lang="id-ID" dirty="0"/>
                    </a:p>
                  </a:txBody>
                  <a:tcPr/>
                </a:tc>
                <a:tc gridSpan="3">
                  <a:txBody>
                    <a:bodyPr/>
                    <a:lstStyle/>
                    <a:p>
                      <a:pPr algn="ctr"/>
                      <a:r>
                        <a:rPr lang="id-ID" b="1" dirty="0" smtClean="0">
                          <a:solidFill>
                            <a:schemeClr val="bg1"/>
                          </a:solidFill>
                        </a:rPr>
                        <a:t>Promosi</a:t>
                      </a:r>
                      <a:endParaRPr lang="id-ID" b="1" dirty="0">
                        <a:solidFill>
                          <a:schemeClr val="bg1"/>
                        </a:solidFill>
                      </a:endParaRPr>
                    </a:p>
                  </a:txBody>
                  <a:tcPr>
                    <a:solidFill>
                      <a:schemeClr val="tx2">
                        <a:lumMod val="60000"/>
                        <a:lumOff val="40000"/>
                      </a:schemeClr>
                    </a:solidFill>
                  </a:tcPr>
                </a:tc>
                <a:tc hMerge="1">
                  <a:txBody>
                    <a:bodyPr/>
                    <a:lstStyle/>
                    <a:p>
                      <a:endParaRPr lang="id-ID" dirty="0"/>
                    </a:p>
                  </a:txBody>
                  <a:tcPr/>
                </a:tc>
                <a:tc hMerge="1">
                  <a:txBody>
                    <a:bodyPr/>
                    <a:lstStyle/>
                    <a:p>
                      <a:endParaRPr lang="id-ID" dirty="0"/>
                    </a:p>
                  </a:txBody>
                  <a:tcPr/>
                </a:tc>
                <a:tc gridSpan="3">
                  <a:txBody>
                    <a:bodyPr/>
                    <a:lstStyle/>
                    <a:p>
                      <a:pPr algn="ctr"/>
                      <a:r>
                        <a:rPr lang="id-ID" b="1" dirty="0" smtClean="0">
                          <a:solidFill>
                            <a:schemeClr val="bg1"/>
                          </a:solidFill>
                        </a:rPr>
                        <a:t>Mutasi</a:t>
                      </a:r>
                      <a:endParaRPr lang="id-ID" b="1" dirty="0">
                        <a:solidFill>
                          <a:schemeClr val="bg1"/>
                        </a:solidFill>
                      </a:endParaRPr>
                    </a:p>
                  </a:txBody>
                  <a:tcPr>
                    <a:solidFill>
                      <a:schemeClr val="tx2">
                        <a:lumMod val="60000"/>
                        <a:lumOff val="40000"/>
                      </a:schemeClr>
                    </a:solidFill>
                  </a:tcPr>
                </a:tc>
                <a:tc hMerge="1">
                  <a:txBody>
                    <a:bodyPr/>
                    <a:lstStyle/>
                    <a:p>
                      <a:endParaRPr lang="id-ID" dirty="0"/>
                    </a:p>
                  </a:txBody>
                  <a:tcPr/>
                </a:tc>
                <a:tc hMerge="1">
                  <a:txBody>
                    <a:bodyPr/>
                    <a:lstStyle/>
                    <a:p>
                      <a:endParaRPr lang="id-ID" dirty="0"/>
                    </a:p>
                  </a:txBody>
                  <a:tcPr/>
                </a:tc>
              </a:tr>
              <a:tr h="370840">
                <a:tc>
                  <a:txBody>
                    <a:bodyPr/>
                    <a:lstStyle/>
                    <a:p>
                      <a:pPr algn="ctr"/>
                      <a:r>
                        <a:rPr lang="id-ID" b="1" dirty="0" smtClean="0">
                          <a:solidFill>
                            <a:schemeClr val="bg1"/>
                          </a:solidFill>
                        </a:rPr>
                        <a:t>No</a:t>
                      </a:r>
                      <a:endParaRPr lang="id-ID" b="1" dirty="0">
                        <a:solidFill>
                          <a:schemeClr val="bg1"/>
                        </a:solidFill>
                      </a:endParaRPr>
                    </a:p>
                  </a:txBody>
                  <a:tcPr>
                    <a:solidFill>
                      <a:schemeClr val="tx2">
                        <a:lumMod val="60000"/>
                        <a:lumOff val="40000"/>
                      </a:schemeClr>
                    </a:solidFill>
                  </a:tcPr>
                </a:tc>
                <a:tc>
                  <a:txBody>
                    <a:bodyPr/>
                    <a:lstStyle/>
                    <a:p>
                      <a:pPr algn="ctr"/>
                      <a:r>
                        <a:rPr lang="id-ID" b="1" dirty="0" smtClean="0">
                          <a:solidFill>
                            <a:schemeClr val="bg1"/>
                          </a:solidFill>
                        </a:rPr>
                        <a:t>Nama</a:t>
                      </a:r>
                      <a:endParaRPr lang="id-ID" b="1" dirty="0">
                        <a:solidFill>
                          <a:schemeClr val="bg1"/>
                        </a:solidFill>
                      </a:endParaRPr>
                    </a:p>
                  </a:txBody>
                  <a:tcPr>
                    <a:solidFill>
                      <a:schemeClr val="tx2">
                        <a:lumMod val="60000"/>
                        <a:lumOff val="40000"/>
                      </a:schemeClr>
                    </a:solidFill>
                  </a:tcPr>
                </a:tc>
                <a:tc vMerge="1">
                  <a:txBody>
                    <a:bodyPr/>
                    <a:lstStyle/>
                    <a:p>
                      <a:endParaRPr lang="id-ID" dirty="0"/>
                    </a:p>
                  </a:txBody>
                  <a:tcPr/>
                </a:tc>
                <a:tc>
                  <a:txBody>
                    <a:bodyPr/>
                    <a:lstStyle/>
                    <a:p>
                      <a:pPr algn="ctr"/>
                      <a:r>
                        <a:rPr lang="id-ID" sz="1100" b="1" dirty="0" smtClean="0">
                          <a:solidFill>
                            <a:schemeClr val="bg1"/>
                          </a:solidFill>
                        </a:rPr>
                        <a:t>2012</a:t>
                      </a:r>
                      <a:endParaRPr lang="id-ID" sz="1100" b="1" dirty="0">
                        <a:solidFill>
                          <a:schemeClr val="bg1"/>
                        </a:solidFill>
                      </a:endParaRPr>
                    </a:p>
                  </a:txBody>
                  <a:tcPr>
                    <a:solidFill>
                      <a:schemeClr val="tx2">
                        <a:lumMod val="60000"/>
                        <a:lumOff val="40000"/>
                      </a:schemeClr>
                    </a:solidFill>
                  </a:tcPr>
                </a:tc>
                <a:tc>
                  <a:txBody>
                    <a:bodyPr/>
                    <a:lstStyle/>
                    <a:p>
                      <a:pPr algn="ctr"/>
                      <a:r>
                        <a:rPr lang="id-ID" b="1" dirty="0" smtClean="0">
                          <a:solidFill>
                            <a:schemeClr val="bg1"/>
                          </a:solidFill>
                        </a:rPr>
                        <a:t>...</a:t>
                      </a:r>
                      <a:endParaRPr lang="id-ID" b="1" dirty="0">
                        <a:solidFill>
                          <a:schemeClr val="bg1"/>
                        </a:solidFill>
                      </a:endParaRPr>
                    </a:p>
                  </a:txBody>
                  <a:tcPr>
                    <a:solidFill>
                      <a:schemeClr val="tx2">
                        <a:lumMod val="60000"/>
                        <a:lumOff val="40000"/>
                      </a:schemeClr>
                    </a:solidFill>
                  </a:tcPr>
                </a:tc>
                <a:tc>
                  <a:txBody>
                    <a:bodyPr/>
                    <a:lstStyle/>
                    <a:p>
                      <a:pPr algn="ctr"/>
                      <a:r>
                        <a:rPr lang="id-ID" b="1" dirty="0" smtClean="0">
                          <a:solidFill>
                            <a:schemeClr val="bg1"/>
                          </a:solidFill>
                        </a:rPr>
                        <a:t>...</a:t>
                      </a:r>
                      <a:endParaRPr lang="id-ID" b="1" dirty="0">
                        <a:solidFill>
                          <a:schemeClr val="bg1"/>
                        </a:solidFill>
                      </a:endParaRPr>
                    </a:p>
                  </a:txBody>
                  <a:tcPr>
                    <a:solidFill>
                      <a:schemeClr val="tx2">
                        <a:lumMod val="60000"/>
                        <a:lumOff val="40000"/>
                      </a:schemeClr>
                    </a:solidFill>
                  </a:tcPr>
                </a:tc>
                <a:tc>
                  <a:txBody>
                    <a:bodyPr/>
                    <a:lstStyle/>
                    <a:p>
                      <a:pPr algn="ctr"/>
                      <a:r>
                        <a:rPr lang="id-ID" sz="1100" b="1" dirty="0" smtClean="0">
                          <a:solidFill>
                            <a:schemeClr val="bg1"/>
                          </a:solidFill>
                        </a:rPr>
                        <a:t>2012</a:t>
                      </a:r>
                      <a:endParaRPr lang="id-ID" sz="1100" b="1" dirty="0">
                        <a:solidFill>
                          <a:schemeClr val="bg1"/>
                        </a:solidFill>
                      </a:endParaRPr>
                    </a:p>
                  </a:txBody>
                  <a:tcPr>
                    <a:solidFill>
                      <a:schemeClr val="tx2">
                        <a:lumMod val="60000"/>
                        <a:lumOff val="40000"/>
                      </a:schemeClr>
                    </a:solidFill>
                  </a:tcPr>
                </a:tc>
                <a:tc>
                  <a:txBody>
                    <a:bodyPr/>
                    <a:lstStyle/>
                    <a:p>
                      <a:pPr algn="ctr"/>
                      <a:r>
                        <a:rPr lang="id-ID" b="1" dirty="0" smtClean="0">
                          <a:solidFill>
                            <a:schemeClr val="bg1"/>
                          </a:solidFill>
                        </a:rPr>
                        <a:t>...</a:t>
                      </a:r>
                      <a:endParaRPr lang="id-ID" b="1" dirty="0">
                        <a:solidFill>
                          <a:schemeClr val="bg1"/>
                        </a:solidFill>
                      </a:endParaRPr>
                    </a:p>
                  </a:txBody>
                  <a:tcPr>
                    <a:solidFill>
                      <a:schemeClr val="tx2">
                        <a:lumMod val="60000"/>
                        <a:lumOff val="40000"/>
                      </a:schemeClr>
                    </a:solidFill>
                  </a:tcPr>
                </a:tc>
                <a:tc>
                  <a:txBody>
                    <a:bodyPr/>
                    <a:lstStyle/>
                    <a:p>
                      <a:pPr algn="ctr"/>
                      <a:r>
                        <a:rPr lang="id-ID" b="1" dirty="0" smtClean="0">
                          <a:solidFill>
                            <a:schemeClr val="bg1"/>
                          </a:solidFill>
                        </a:rPr>
                        <a:t>...</a:t>
                      </a:r>
                      <a:endParaRPr lang="id-ID" b="1" dirty="0">
                        <a:solidFill>
                          <a:schemeClr val="bg1"/>
                        </a:solidFill>
                      </a:endParaRPr>
                    </a:p>
                  </a:txBody>
                  <a:tcPr>
                    <a:solidFill>
                      <a:schemeClr val="tx2">
                        <a:lumMod val="60000"/>
                        <a:lumOff val="40000"/>
                      </a:schemeClr>
                    </a:solidFill>
                  </a:tcPr>
                </a:tc>
                <a:tc>
                  <a:txBody>
                    <a:bodyPr/>
                    <a:lstStyle/>
                    <a:p>
                      <a:pPr algn="ctr"/>
                      <a:r>
                        <a:rPr lang="id-ID" sz="1100" b="1" dirty="0" smtClean="0">
                          <a:solidFill>
                            <a:schemeClr val="bg1"/>
                          </a:solidFill>
                        </a:rPr>
                        <a:t>2012</a:t>
                      </a:r>
                      <a:endParaRPr lang="id-ID" sz="1100" b="1" dirty="0">
                        <a:solidFill>
                          <a:schemeClr val="bg1"/>
                        </a:solidFill>
                      </a:endParaRPr>
                    </a:p>
                  </a:txBody>
                  <a:tcPr>
                    <a:solidFill>
                      <a:schemeClr val="tx2">
                        <a:lumMod val="60000"/>
                        <a:lumOff val="40000"/>
                      </a:schemeClr>
                    </a:solidFill>
                  </a:tcPr>
                </a:tc>
                <a:tc>
                  <a:txBody>
                    <a:bodyPr/>
                    <a:lstStyle/>
                    <a:p>
                      <a:pPr algn="ctr"/>
                      <a:r>
                        <a:rPr lang="id-ID" b="1" dirty="0" smtClean="0">
                          <a:solidFill>
                            <a:schemeClr val="bg1"/>
                          </a:solidFill>
                        </a:rPr>
                        <a:t>...</a:t>
                      </a:r>
                      <a:endParaRPr lang="id-ID" b="1" dirty="0">
                        <a:solidFill>
                          <a:schemeClr val="bg1"/>
                        </a:solidFill>
                      </a:endParaRPr>
                    </a:p>
                  </a:txBody>
                  <a:tcPr>
                    <a:solidFill>
                      <a:schemeClr val="tx2">
                        <a:lumMod val="60000"/>
                        <a:lumOff val="40000"/>
                      </a:schemeClr>
                    </a:solidFill>
                  </a:tcPr>
                </a:tc>
                <a:tc>
                  <a:txBody>
                    <a:bodyPr/>
                    <a:lstStyle/>
                    <a:p>
                      <a:pPr algn="ctr"/>
                      <a:r>
                        <a:rPr lang="id-ID" b="1" dirty="0" smtClean="0">
                          <a:solidFill>
                            <a:schemeClr val="bg1"/>
                          </a:solidFill>
                        </a:rPr>
                        <a:t>...</a:t>
                      </a:r>
                      <a:endParaRPr lang="id-ID" b="1" dirty="0">
                        <a:solidFill>
                          <a:schemeClr val="bg1"/>
                        </a:solidFill>
                      </a:endParaRPr>
                    </a:p>
                  </a:txBody>
                  <a:tcPr>
                    <a:solidFill>
                      <a:schemeClr val="tx2">
                        <a:lumMod val="60000"/>
                        <a:lumOff val="40000"/>
                      </a:schemeClr>
                    </a:solidFill>
                  </a:tcPr>
                </a:tc>
              </a:tr>
              <a:tr h="370840">
                <a:tc>
                  <a:txBody>
                    <a:bodyPr/>
                    <a:lstStyle/>
                    <a:p>
                      <a:endParaRPr lang="id-ID" dirty="0"/>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dirty="0"/>
                    </a:p>
                  </a:txBody>
                  <a:tcPr/>
                </a:tc>
                <a:tc>
                  <a:txBody>
                    <a:bodyPr/>
                    <a:lstStyle/>
                    <a:p>
                      <a:endParaRPr lang="id-ID"/>
                    </a:p>
                  </a:txBody>
                  <a:tcPr/>
                </a:tc>
                <a:tc>
                  <a:txBody>
                    <a:bodyPr/>
                    <a:lstStyle/>
                    <a:p>
                      <a:endParaRPr lang="id-ID" dirty="0"/>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dirty="0"/>
                    </a:p>
                  </a:txBody>
                  <a:tcPr/>
                </a:tc>
              </a:tr>
              <a:tr h="370840">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r>
              <a:tr h="370840">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dirty="0"/>
                    </a:p>
                  </a:txBody>
                  <a:tcPr/>
                </a:tc>
              </a:tr>
            </a:tbl>
          </a:graphicData>
        </a:graphic>
      </p:graphicFrame>
      <p:sp>
        <p:nvSpPr>
          <p:cNvPr id="6" name="TextBox 5"/>
          <p:cNvSpPr txBox="1"/>
          <p:nvPr/>
        </p:nvSpPr>
        <p:spPr>
          <a:xfrm>
            <a:off x="395536" y="2276872"/>
            <a:ext cx="8280920" cy="1292662"/>
          </a:xfrm>
          <a:prstGeom prst="rect">
            <a:avLst/>
          </a:prstGeom>
          <a:noFill/>
        </p:spPr>
        <p:txBody>
          <a:bodyPr wrap="square" rtlCol="0">
            <a:spAutoFit/>
          </a:bodyPr>
          <a:lstStyle/>
          <a:p>
            <a:r>
              <a:rPr lang="id-ID" sz="2000" dirty="0" smtClean="0"/>
              <a:t>Tabel 3: PERKIRAAN PERUBAHAN KOMPOSISI PEGAWAI</a:t>
            </a:r>
          </a:p>
          <a:p>
            <a:r>
              <a:rPr lang="id-ID" sz="2000" dirty="0" smtClean="0"/>
              <a:t>TAHUN ..... S.D. .....</a:t>
            </a:r>
          </a:p>
          <a:p>
            <a:r>
              <a:rPr lang="id-ID" sz="2000" dirty="0" smtClean="0"/>
              <a:t>Unit Kerja: _______________________________</a:t>
            </a:r>
          </a:p>
          <a:p>
            <a:endParaRPr lang="id-ID" dirty="0"/>
          </a:p>
        </p:txBody>
      </p:sp>
      <p:sp>
        <p:nvSpPr>
          <p:cNvPr id="7" name="Title 1"/>
          <p:cNvSpPr>
            <a:spLocks noGrp="1"/>
          </p:cNvSpPr>
          <p:nvPr>
            <p:ph type="title"/>
          </p:nvPr>
        </p:nvSpPr>
        <p:spPr>
          <a:xfrm>
            <a:off x="457200" y="152400"/>
            <a:ext cx="8229600" cy="990600"/>
          </a:xfrm>
        </p:spPr>
        <p:txBody>
          <a:bodyPr>
            <a:normAutofit fontScale="90000"/>
          </a:bodyPr>
          <a:lstStyle/>
          <a:p>
            <a:r>
              <a:rPr lang="id-ID" dirty="0" smtClean="0">
                <a:latin typeface="Aharoni" pitchFamily="2" charset="-79"/>
                <a:cs typeface="Aharoni" pitchFamily="2" charset="-79"/>
              </a:rPr>
              <a:t>Memperkirakan Persediaan Pegawai</a:t>
            </a:r>
            <a:endParaRPr lang="id-ID" dirty="0">
              <a:latin typeface="Aharoni" pitchFamily="2" charset="-79"/>
              <a:cs typeface="Aharoni" pitchFamily="2" charset="-79"/>
            </a:endParaRPr>
          </a:p>
        </p:txBody>
      </p:sp>
      <p:sp>
        <p:nvSpPr>
          <p:cNvPr id="8" name="TextBox 7"/>
          <p:cNvSpPr txBox="1"/>
          <p:nvPr/>
        </p:nvSpPr>
        <p:spPr>
          <a:xfrm>
            <a:off x="467544" y="1268760"/>
            <a:ext cx="8208912" cy="830997"/>
          </a:xfrm>
          <a:prstGeom prst="rect">
            <a:avLst/>
          </a:prstGeom>
          <a:noFill/>
        </p:spPr>
        <p:txBody>
          <a:bodyPr wrap="square" rtlCol="0">
            <a:spAutoFit/>
          </a:bodyPr>
          <a:lstStyle/>
          <a:p>
            <a:r>
              <a:rPr lang="id-ID" sz="2400" dirty="0" smtClean="0"/>
              <a:t>Persediaan pegawai merupakan </a:t>
            </a:r>
            <a:r>
              <a:rPr lang="en-US" sz="2400" dirty="0" err="1" smtClean="0"/>
              <a:t>jumlah</a:t>
            </a:r>
            <a:r>
              <a:rPr lang="en-US" sz="2400" dirty="0" smtClean="0"/>
              <a:t> </a:t>
            </a:r>
            <a:r>
              <a:rPr lang="en-US" sz="2400" dirty="0" err="1" smtClean="0"/>
              <a:t>pegawai</a:t>
            </a:r>
            <a:r>
              <a:rPr lang="en-US" sz="2400" dirty="0" smtClean="0"/>
              <a:t> yang </a:t>
            </a:r>
            <a:r>
              <a:rPr lang="en-US" sz="2400" dirty="0" err="1" smtClean="0"/>
              <a:t>dimiliki</a:t>
            </a:r>
            <a:r>
              <a:rPr lang="en-US" sz="2400" dirty="0" smtClean="0"/>
              <a:t> </a:t>
            </a:r>
            <a:r>
              <a:rPr lang="en-US" sz="2400" dirty="0" err="1" smtClean="0"/>
              <a:t>oleh</a:t>
            </a:r>
            <a:r>
              <a:rPr lang="en-US" sz="2400" dirty="0" smtClean="0"/>
              <a:t> </a:t>
            </a:r>
            <a:r>
              <a:rPr lang="en-US" sz="2400" dirty="0" err="1" smtClean="0"/>
              <a:t>suatu</a:t>
            </a:r>
            <a:r>
              <a:rPr lang="en-US" sz="2400" dirty="0" smtClean="0"/>
              <a:t> unit </a:t>
            </a:r>
            <a:r>
              <a:rPr lang="en-US" sz="2400" dirty="0" err="1" smtClean="0"/>
              <a:t>kerja</a:t>
            </a:r>
            <a:r>
              <a:rPr lang="en-US" sz="2400" dirty="0" smtClean="0"/>
              <a:t> </a:t>
            </a:r>
            <a:r>
              <a:rPr lang="en-US" sz="2400" dirty="0" err="1" smtClean="0"/>
              <a:t>pada</a:t>
            </a:r>
            <a:r>
              <a:rPr lang="en-US" sz="2400" dirty="0" smtClean="0"/>
              <a:t> </a:t>
            </a:r>
            <a:r>
              <a:rPr lang="en-US" sz="2400" dirty="0" err="1" smtClean="0"/>
              <a:t>saat</a:t>
            </a:r>
            <a:r>
              <a:rPr lang="en-US" sz="2400" dirty="0" smtClean="0"/>
              <a:t> </a:t>
            </a:r>
            <a:r>
              <a:rPr lang="en-US" sz="2400" dirty="0" err="1" smtClean="0"/>
              <a:t>ini</a:t>
            </a:r>
            <a:r>
              <a:rPr lang="id-ID" sz="2400" dirty="0" smtClean="0"/>
              <a:t>.</a:t>
            </a:r>
            <a:endParaRPr lang="id-ID"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439802" y="2492896"/>
          <a:ext cx="8229600" cy="1854200"/>
        </p:xfrm>
        <a:graphic>
          <a:graphicData uri="http://schemas.openxmlformats.org/drawingml/2006/table">
            <a:tbl>
              <a:tblPr firstRow="1" bandRow="1">
                <a:tableStyleId>{5C22544A-7EE6-4342-B048-85BDC9FD1C3A}</a:tableStyleId>
              </a:tblPr>
              <a:tblGrid>
                <a:gridCol w="531798"/>
                <a:gridCol w="1872208"/>
                <a:gridCol w="3240360"/>
                <a:gridCol w="864096"/>
                <a:gridCol w="792088"/>
                <a:gridCol w="929050"/>
              </a:tblGrid>
              <a:tr h="370840">
                <a:tc rowSpan="2">
                  <a:txBody>
                    <a:bodyPr/>
                    <a:lstStyle/>
                    <a:p>
                      <a:pPr algn="ctr"/>
                      <a:r>
                        <a:rPr lang="id-ID" dirty="0" smtClean="0"/>
                        <a:t>No</a:t>
                      </a:r>
                      <a:endParaRPr lang="id-ID" dirty="0"/>
                    </a:p>
                  </a:txBody>
                  <a:tcPr>
                    <a:solidFill>
                      <a:schemeClr val="tx2">
                        <a:lumMod val="60000"/>
                        <a:lumOff val="40000"/>
                      </a:schemeClr>
                    </a:solidFill>
                  </a:tcPr>
                </a:tc>
                <a:tc rowSpan="2">
                  <a:txBody>
                    <a:bodyPr/>
                    <a:lstStyle/>
                    <a:p>
                      <a:pPr algn="ctr"/>
                      <a:r>
                        <a:rPr lang="id-ID" dirty="0" smtClean="0"/>
                        <a:t>Nama Jabatan</a:t>
                      </a:r>
                      <a:endParaRPr lang="id-ID" dirty="0"/>
                    </a:p>
                  </a:txBody>
                  <a:tcPr>
                    <a:solidFill>
                      <a:schemeClr val="tx2">
                        <a:lumMod val="60000"/>
                        <a:lumOff val="40000"/>
                      </a:schemeClr>
                    </a:solidFill>
                  </a:tcPr>
                </a:tc>
                <a:tc rowSpan="2">
                  <a:txBody>
                    <a:bodyPr/>
                    <a:lstStyle/>
                    <a:p>
                      <a:pPr algn="ctr"/>
                      <a:r>
                        <a:rPr lang="id-ID" dirty="0" smtClean="0"/>
                        <a:t>Jumlah Pegawai yang Ada</a:t>
                      </a:r>
                      <a:endParaRPr lang="id-ID" dirty="0"/>
                    </a:p>
                  </a:txBody>
                  <a:tcPr>
                    <a:solidFill>
                      <a:schemeClr val="tx2">
                        <a:lumMod val="60000"/>
                        <a:lumOff val="40000"/>
                      </a:schemeClr>
                    </a:solidFill>
                  </a:tcPr>
                </a:tc>
                <a:tc gridSpan="3">
                  <a:txBody>
                    <a:bodyPr/>
                    <a:lstStyle/>
                    <a:p>
                      <a:pPr algn="ctr"/>
                      <a:r>
                        <a:rPr lang="id-ID" dirty="0" smtClean="0"/>
                        <a:t>Persediaan</a:t>
                      </a:r>
                      <a:endParaRPr lang="id-ID" dirty="0"/>
                    </a:p>
                  </a:txBody>
                  <a:tcPr>
                    <a:solidFill>
                      <a:schemeClr val="tx2">
                        <a:lumMod val="60000"/>
                        <a:lumOff val="40000"/>
                      </a:schemeClr>
                    </a:solidFill>
                  </a:tcPr>
                </a:tc>
                <a:tc hMerge="1">
                  <a:txBody>
                    <a:bodyPr/>
                    <a:lstStyle/>
                    <a:p>
                      <a:endParaRPr lang="id-ID" dirty="0"/>
                    </a:p>
                  </a:txBody>
                  <a:tcPr/>
                </a:tc>
                <a:tc hMerge="1">
                  <a:txBody>
                    <a:bodyPr/>
                    <a:lstStyle/>
                    <a:p>
                      <a:endParaRPr lang="id-ID" dirty="0"/>
                    </a:p>
                  </a:txBody>
                  <a:tcPr/>
                </a:tc>
              </a:tr>
              <a:tr h="370840">
                <a:tc vMerge="1">
                  <a:txBody>
                    <a:bodyPr/>
                    <a:lstStyle/>
                    <a:p>
                      <a:endParaRPr lang="id-ID" dirty="0"/>
                    </a:p>
                  </a:txBody>
                  <a:tcPr/>
                </a:tc>
                <a:tc vMerge="1">
                  <a:txBody>
                    <a:bodyPr/>
                    <a:lstStyle/>
                    <a:p>
                      <a:endParaRPr lang="id-ID" dirty="0"/>
                    </a:p>
                  </a:txBody>
                  <a:tcPr/>
                </a:tc>
                <a:tc vMerge="1">
                  <a:txBody>
                    <a:bodyPr/>
                    <a:lstStyle/>
                    <a:p>
                      <a:endParaRPr lang="id-ID" dirty="0"/>
                    </a:p>
                  </a:txBody>
                  <a:tcPr/>
                </a:tc>
                <a:tc>
                  <a:txBody>
                    <a:bodyPr/>
                    <a:lstStyle/>
                    <a:p>
                      <a:pPr algn="ctr"/>
                      <a:r>
                        <a:rPr lang="id-ID" dirty="0" smtClean="0">
                          <a:solidFill>
                            <a:schemeClr val="bg1"/>
                          </a:solidFill>
                        </a:rPr>
                        <a:t>2012</a:t>
                      </a:r>
                      <a:endParaRPr lang="id-ID" dirty="0">
                        <a:solidFill>
                          <a:schemeClr val="bg1"/>
                        </a:solidFill>
                      </a:endParaRPr>
                    </a:p>
                  </a:txBody>
                  <a:tcPr>
                    <a:solidFill>
                      <a:schemeClr val="tx2">
                        <a:lumMod val="60000"/>
                        <a:lumOff val="40000"/>
                      </a:schemeClr>
                    </a:solidFill>
                  </a:tcPr>
                </a:tc>
                <a:tc>
                  <a:txBody>
                    <a:bodyPr/>
                    <a:lstStyle/>
                    <a:p>
                      <a:pPr algn="ctr"/>
                      <a:r>
                        <a:rPr lang="id-ID" dirty="0" smtClean="0">
                          <a:solidFill>
                            <a:schemeClr val="bg1"/>
                          </a:solidFill>
                        </a:rPr>
                        <a:t>....</a:t>
                      </a:r>
                      <a:endParaRPr lang="id-ID" dirty="0">
                        <a:solidFill>
                          <a:schemeClr val="bg1"/>
                        </a:solidFill>
                      </a:endParaRPr>
                    </a:p>
                  </a:txBody>
                  <a:tcPr>
                    <a:solidFill>
                      <a:schemeClr val="tx2">
                        <a:lumMod val="60000"/>
                        <a:lumOff val="40000"/>
                      </a:schemeClr>
                    </a:solidFill>
                  </a:tcPr>
                </a:tc>
                <a:tc>
                  <a:txBody>
                    <a:bodyPr/>
                    <a:lstStyle/>
                    <a:p>
                      <a:pPr algn="ctr"/>
                      <a:r>
                        <a:rPr lang="id-ID" dirty="0" smtClean="0">
                          <a:solidFill>
                            <a:schemeClr val="bg1"/>
                          </a:solidFill>
                        </a:rPr>
                        <a:t>....</a:t>
                      </a:r>
                      <a:endParaRPr lang="id-ID" dirty="0">
                        <a:solidFill>
                          <a:schemeClr val="bg1"/>
                        </a:solidFill>
                      </a:endParaRPr>
                    </a:p>
                  </a:txBody>
                  <a:tcPr>
                    <a:solidFill>
                      <a:schemeClr val="tx2">
                        <a:lumMod val="60000"/>
                        <a:lumOff val="40000"/>
                      </a:schemeClr>
                    </a:solidFill>
                  </a:tcPr>
                </a:tc>
              </a:tr>
              <a:tr h="370840">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dirty="0"/>
                    </a:p>
                  </a:txBody>
                  <a:tcPr/>
                </a:tc>
              </a:tr>
              <a:tr h="370840">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r>
              <a:tr h="370840">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dirty="0"/>
                    </a:p>
                  </a:txBody>
                  <a:tcPr/>
                </a:tc>
              </a:tr>
            </a:tbl>
          </a:graphicData>
        </a:graphic>
      </p:graphicFrame>
      <p:sp>
        <p:nvSpPr>
          <p:cNvPr id="5" name="TextBox 4"/>
          <p:cNvSpPr txBox="1"/>
          <p:nvPr/>
        </p:nvSpPr>
        <p:spPr>
          <a:xfrm>
            <a:off x="395536" y="1313026"/>
            <a:ext cx="8280920" cy="1292662"/>
          </a:xfrm>
          <a:prstGeom prst="rect">
            <a:avLst/>
          </a:prstGeom>
          <a:noFill/>
        </p:spPr>
        <p:txBody>
          <a:bodyPr wrap="square" rtlCol="0">
            <a:spAutoFit/>
          </a:bodyPr>
          <a:lstStyle/>
          <a:p>
            <a:r>
              <a:rPr lang="id-ID" sz="2000" dirty="0" smtClean="0"/>
              <a:t>Tabel 4: PERKIRAAN PERSEDIAAN PEGAWAI</a:t>
            </a:r>
          </a:p>
          <a:p>
            <a:r>
              <a:rPr lang="id-ID" sz="2000" dirty="0" smtClean="0"/>
              <a:t>TAHUN ..... S.D. .....</a:t>
            </a:r>
          </a:p>
          <a:p>
            <a:r>
              <a:rPr lang="id-ID" sz="2000" dirty="0" smtClean="0"/>
              <a:t>Unit Kerja: _______________________________</a:t>
            </a:r>
          </a:p>
          <a:p>
            <a:endParaRPr lang="id-ID"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latin typeface="Aharoni" pitchFamily="2" charset="-79"/>
                <a:cs typeface="Aharoni" pitchFamily="2" charset="-79"/>
              </a:rPr>
              <a:t>Menghitung Kebutuhan Pegawai</a:t>
            </a:r>
            <a:endParaRPr lang="id-ID" dirty="0">
              <a:latin typeface="Aharoni" pitchFamily="2" charset="-79"/>
              <a:cs typeface="Aharoni" pitchFamily="2" charset="-79"/>
            </a:endParaRPr>
          </a:p>
        </p:txBody>
      </p:sp>
      <p:sp>
        <p:nvSpPr>
          <p:cNvPr id="3" name="Content Placeholder 2"/>
          <p:cNvSpPr>
            <a:spLocks noGrp="1"/>
          </p:cNvSpPr>
          <p:nvPr>
            <p:ph sz="quarter" idx="1"/>
          </p:nvPr>
        </p:nvSpPr>
        <p:spPr/>
        <p:txBody>
          <a:bodyPr>
            <a:normAutofit/>
          </a:bodyPr>
          <a:lstStyle/>
          <a:p>
            <a:pPr marL="274320" lvl="2" indent="-274320">
              <a:spcBef>
                <a:spcPts val="600"/>
              </a:spcBef>
              <a:buClr>
                <a:schemeClr val="tx2"/>
              </a:buClr>
              <a:buSzPct val="73000"/>
              <a:buFont typeface="Wingdings 2"/>
              <a:buChar char=""/>
            </a:pPr>
            <a:r>
              <a:rPr lang="id-ID" sz="2400" b="1" dirty="0" smtClean="0">
                <a:solidFill>
                  <a:srgbClr val="FF0000"/>
                </a:solidFill>
              </a:rPr>
              <a:t>Analisis Kebutuhan Pegawai </a:t>
            </a:r>
            <a:r>
              <a:rPr lang="id-ID" sz="2400" dirty="0" smtClean="0">
                <a:solidFill>
                  <a:schemeClr val="accent2">
                    <a:lumMod val="75000"/>
                  </a:schemeClr>
                </a:solidFill>
              </a:rPr>
              <a:t>adalah proses yang dilakukan secara logik, teratur, dan berkesinambungan untuk mengetahui jumlah dan kualitas pegawai yang diperlukan</a:t>
            </a:r>
          </a:p>
          <a:p>
            <a:pPr marL="274320" lvl="2" indent="-274320">
              <a:spcBef>
                <a:spcPts val="600"/>
              </a:spcBef>
              <a:buClr>
                <a:schemeClr val="tx2"/>
              </a:buClr>
              <a:buSzPct val="73000"/>
              <a:buNone/>
            </a:pPr>
            <a:endParaRPr lang="id-ID" sz="2400" dirty="0" smtClean="0">
              <a:solidFill>
                <a:schemeClr val="accent2">
                  <a:lumMod val="75000"/>
                </a:schemeClr>
              </a:solidFill>
            </a:endParaRPr>
          </a:p>
          <a:p>
            <a:r>
              <a:rPr lang="id-ID" sz="2400" dirty="0" smtClean="0"/>
              <a:t>Analisis dilakukan berdasarkan beban kerja</a:t>
            </a:r>
          </a:p>
          <a:p>
            <a:pPr>
              <a:buNone/>
            </a:pPr>
            <a:r>
              <a:rPr lang="id-ID" sz="2400" dirty="0" smtClean="0"/>
              <a:t> </a:t>
            </a:r>
          </a:p>
          <a:p>
            <a:r>
              <a:rPr lang="id-ID" sz="2400" dirty="0" smtClean="0"/>
              <a:t>Dari analisis tersebut akan diperoleh jumlah kebutuhan pegawai</a:t>
            </a:r>
            <a:endParaRPr lang="id-ID"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d-ID" sz="3600" dirty="0" smtClean="0">
                <a:latin typeface="Aharoni" pitchFamily="2" charset="-79"/>
                <a:cs typeface="Aharoni" pitchFamily="2" charset="-79"/>
              </a:rPr>
              <a:t>Penghitungan beban kerja</a:t>
            </a:r>
            <a:endParaRPr lang="id-ID" sz="3600" dirty="0">
              <a:latin typeface="Aharoni" pitchFamily="2" charset="-79"/>
              <a:cs typeface="Aharoni" pitchFamily="2" charset="-79"/>
            </a:endParaRPr>
          </a:p>
        </p:txBody>
      </p:sp>
      <p:sp>
        <p:nvSpPr>
          <p:cNvPr id="3" name="Content Placeholder 2"/>
          <p:cNvSpPr>
            <a:spLocks noGrp="1"/>
          </p:cNvSpPr>
          <p:nvPr>
            <p:ph sz="quarter" idx="1"/>
          </p:nvPr>
        </p:nvSpPr>
        <p:spPr>
          <a:xfrm>
            <a:off x="457200" y="1609416"/>
            <a:ext cx="8291264" cy="4891418"/>
          </a:xfrm>
        </p:spPr>
        <p:txBody>
          <a:bodyPr>
            <a:normAutofit/>
          </a:bodyPr>
          <a:lstStyle/>
          <a:p>
            <a:pPr marL="274320" lvl="2" indent="-274320" algn="just">
              <a:spcBef>
                <a:spcPts val="600"/>
              </a:spcBef>
              <a:buClr>
                <a:schemeClr val="tx2"/>
              </a:buClr>
              <a:buSzPct val="73000"/>
              <a:buFont typeface="Wingdings 2"/>
              <a:buChar char=""/>
            </a:pPr>
            <a:r>
              <a:rPr lang="en-US" sz="2400" dirty="0" err="1" smtClean="0"/>
              <a:t>Beban</a:t>
            </a:r>
            <a:r>
              <a:rPr lang="en-US" sz="2400" dirty="0" smtClean="0"/>
              <a:t> </a:t>
            </a:r>
            <a:r>
              <a:rPr lang="en-US" sz="2400" dirty="0" err="1" smtClean="0"/>
              <a:t>kerja</a:t>
            </a:r>
            <a:r>
              <a:rPr lang="en-US" sz="2400" dirty="0" smtClean="0"/>
              <a:t> </a:t>
            </a:r>
            <a:r>
              <a:rPr lang="en-US" sz="2400" dirty="0" err="1" smtClean="0"/>
              <a:t>ditetapkan</a:t>
            </a:r>
            <a:r>
              <a:rPr lang="en-US" sz="2400" dirty="0" smtClean="0"/>
              <a:t> </a:t>
            </a:r>
            <a:r>
              <a:rPr lang="en-US" sz="2400" dirty="0" err="1" smtClean="0"/>
              <a:t>melalui</a:t>
            </a:r>
            <a:r>
              <a:rPr lang="en-US" sz="2400" dirty="0" smtClean="0"/>
              <a:t> program unit </a:t>
            </a:r>
            <a:r>
              <a:rPr lang="en-US" sz="2400" dirty="0" err="1" smtClean="0"/>
              <a:t>kerja</a:t>
            </a:r>
            <a:r>
              <a:rPr lang="en-US" sz="2400" dirty="0" smtClean="0"/>
              <a:t> yang </a:t>
            </a:r>
            <a:r>
              <a:rPr lang="en-US" sz="2400" dirty="0" err="1" smtClean="0"/>
              <a:t>selanjutnya</a:t>
            </a:r>
            <a:r>
              <a:rPr lang="en-US" sz="2400" dirty="0" smtClean="0"/>
              <a:t> </a:t>
            </a:r>
            <a:r>
              <a:rPr lang="en-US" sz="2400" dirty="0" err="1" smtClean="0"/>
              <a:t>dijabarkan</a:t>
            </a:r>
            <a:r>
              <a:rPr lang="en-US" sz="2400" dirty="0" smtClean="0"/>
              <a:t> </a:t>
            </a:r>
            <a:r>
              <a:rPr lang="en-US" sz="2400" dirty="0" err="1" smtClean="0"/>
              <a:t>menjadi</a:t>
            </a:r>
            <a:r>
              <a:rPr lang="en-US" sz="2400" dirty="0" smtClean="0"/>
              <a:t> target </a:t>
            </a:r>
            <a:r>
              <a:rPr lang="en-US" sz="2400" dirty="0" err="1" smtClean="0"/>
              <a:t>pekerjaan</a:t>
            </a:r>
            <a:r>
              <a:rPr lang="en-US" sz="2400" dirty="0" smtClean="0"/>
              <a:t> </a:t>
            </a:r>
            <a:r>
              <a:rPr lang="en-US" sz="2400" dirty="0" err="1" smtClean="0"/>
              <a:t>untuk</a:t>
            </a:r>
            <a:r>
              <a:rPr lang="en-US" sz="2400" dirty="0" smtClean="0"/>
              <a:t> </a:t>
            </a:r>
            <a:r>
              <a:rPr lang="en-US" sz="2400" dirty="0" err="1" smtClean="0"/>
              <a:t>setiap</a:t>
            </a:r>
            <a:r>
              <a:rPr lang="en-US" sz="2400" dirty="0" smtClean="0"/>
              <a:t> </a:t>
            </a:r>
            <a:r>
              <a:rPr lang="en-US" sz="2400" dirty="0" err="1" smtClean="0"/>
              <a:t>jabatan</a:t>
            </a:r>
            <a:endParaRPr lang="id-ID" sz="2400" dirty="0" smtClean="0"/>
          </a:p>
          <a:p>
            <a:pPr marL="274320" lvl="2" indent="-274320" algn="just">
              <a:spcBef>
                <a:spcPts val="600"/>
              </a:spcBef>
              <a:buClr>
                <a:schemeClr val="tx2"/>
              </a:buClr>
              <a:buSzPct val="73000"/>
              <a:buFont typeface="Wingdings 2"/>
              <a:buChar char=""/>
            </a:pPr>
            <a:endParaRPr lang="id-ID" sz="2400" dirty="0" smtClean="0"/>
          </a:p>
          <a:p>
            <a:pPr marL="274320" lvl="2" indent="-274320" algn="just">
              <a:spcBef>
                <a:spcPts val="600"/>
              </a:spcBef>
              <a:buClr>
                <a:schemeClr val="tx2"/>
              </a:buClr>
              <a:buSzPct val="73000"/>
              <a:buFont typeface="Wingdings 2"/>
              <a:buChar char=""/>
            </a:pPr>
            <a:r>
              <a:rPr lang="en-US" sz="2400" dirty="0" smtClean="0"/>
              <a:t>Volume </a:t>
            </a:r>
            <a:r>
              <a:rPr lang="en-US" sz="2400" dirty="0" err="1" smtClean="0"/>
              <a:t>beban</a:t>
            </a:r>
            <a:r>
              <a:rPr lang="en-US" sz="2400" dirty="0" smtClean="0"/>
              <a:t> </a:t>
            </a:r>
            <a:r>
              <a:rPr lang="en-US" sz="2400" dirty="0" err="1" smtClean="0"/>
              <a:t>kerja</a:t>
            </a:r>
            <a:r>
              <a:rPr lang="id-ID" sz="2400" dirty="0" smtClean="0"/>
              <a:t> merupakan </a:t>
            </a:r>
            <a:r>
              <a:rPr lang="en-US" sz="2400" dirty="0" err="1" smtClean="0"/>
              <a:t>jumlah</a:t>
            </a:r>
            <a:r>
              <a:rPr lang="en-US" sz="2400" dirty="0" smtClean="0"/>
              <a:t> </a:t>
            </a:r>
            <a:r>
              <a:rPr lang="en-US" sz="2400" dirty="0" err="1" smtClean="0"/>
              <a:t>satuan</a:t>
            </a:r>
            <a:r>
              <a:rPr lang="en-US" sz="2400" dirty="0" smtClean="0"/>
              <a:t> </a:t>
            </a:r>
            <a:r>
              <a:rPr lang="en-US" sz="2400" dirty="0" err="1" smtClean="0"/>
              <a:t>hasil</a:t>
            </a:r>
            <a:r>
              <a:rPr lang="en-US" sz="2400" dirty="0" smtClean="0"/>
              <a:t> </a:t>
            </a:r>
            <a:r>
              <a:rPr lang="en-US" sz="2400" dirty="0" err="1" smtClean="0"/>
              <a:t>pekerjaan</a:t>
            </a:r>
            <a:r>
              <a:rPr lang="en-US" sz="2400" dirty="0" smtClean="0"/>
              <a:t> </a:t>
            </a:r>
            <a:r>
              <a:rPr lang="en-US" sz="2400" dirty="0" err="1" smtClean="0"/>
              <a:t>selama</a:t>
            </a:r>
            <a:r>
              <a:rPr lang="en-US" sz="2400" dirty="0" smtClean="0"/>
              <a:t> </a:t>
            </a:r>
            <a:r>
              <a:rPr lang="en-US" sz="2400" dirty="0" err="1" smtClean="0"/>
              <a:t>satu</a:t>
            </a:r>
            <a:r>
              <a:rPr lang="en-US" sz="2400" dirty="0" smtClean="0"/>
              <a:t> </a:t>
            </a:r>
            <a:r>
              <a:rPr lang="en-US" sz="2400" dirty="0" err="1" smtClean="0"/>
              <a:t>tahun</a:t>
            </a:r>
            <a:r>
              <a:rPr lang="en-US" sz="2400" dirty="0" smtClean="0"/>
              <a:t> yang </a:t>
            </a:r>
            <a:r>
              <a:rPr lang="en-US" sz="2400" dirty="0" err="1" smtClean="0"/>
              <a:t>dihitung</a:t>
            </a:r>
            <a:r>
              <a:rPr lang="en-US" sz="2400" dirty="0" smtClean="0"/>
              <a:t> </a:t>
            </a:r>
            <a:r>
              <a:rPr lang="en-US" sz="2400" dirty="0" err="1" smtClean="0"/>
              <a:t>berdasarkan</a:t>
            </a:r>
            <a:r>
              <a:rPr lang="en-US" sz="2400" dirty="0" smtClean="0"/>
              <a:t> data </a:t>
            </a:r>
            <a:r>
              <a:rPr lang="en-US" sz="2400" dirty="0" err="1" smtClean="0"/>
              <a:t>pelaksanaan</a:t>
            </a:r>
            <a:r>
              <a:rPr lang="en-US" sz="2400" dirty="0" smtClean="0"/>
              <a:t> </a:t>
            </a:r>
            <a:r>
              <a:rPr lang="en-US" sz="2400" dirty="0" err="1" smtClean="0"/>
              <a:t>tugas</a:t>
            </a:r>
            <a:r>
              <a:rPr lang="en-US" sz="2400" dirty="0" smtClean="0"/>
              <a:t> </a:t>
            </a:r>
            <a:r>
              <a:rPr lang="en-US" sz="2400" dirty="0" err="1" smtClean="0"/>
              <a:t>tahun</a:t>
            </a:r>
            <a:r>
              <a:rPr lang="en-US" sz="2400" dirty="0" smtClean="0"/>
              <a:t> </a:t>
            </a:r>
            <a:r>
              <a:rPr lang="en-US" sz="2400" dirty="0" err="1" smtClean="0"/>
              <a:t>sebelumnya</a:t>
            </a:r>
            <a:r>
              <a:rPr lang="en-US" sz="2400" dirty="0" smtClean="0"/>
              <a:t> </a:t>
            </a:r>
            <a:r>
              <a:rPr lang="en-US" sz="2400" dirty="0" err="1" smtClean="0"/>
              <a:t>dan</a:t>
            </a:r>
            <a:r>
              <a:rPr lang="en-US" sz="2400" dirty="0" smtClean="0"/>
              <a:t> </a:t>
            </a:r>
            <a:r>
              <a:rPr lang="en-US" sz="2400" dirty="0" err="1" smtClean="0"/>
              <a:t>perkiraan</a:t>
            </a:r>
            <a:r>
              <a:rPr lang="en-US" sz="2400" dirty="0" smtClean="0"/>
              <a:t> </a:t>
            </a:r>
            <a:r>
              <a:rPr lang="en-US" sz="2400" dirty="0" err="1" smtClean="0"/>
              <a:t>beban</a:t>
            </a:r>
            <a:r>
              <a:rPr lang="en-US" sz="2400" dirty="0" smtClean="0"/>
              <a:t> </a:t>
            </a:r>
            <a:r>
              <a:rPr lang="en-US" sz="2400" dirty="0" err="1" smtClean="0"/>
              <a:t>kerja</a:t>
            </a:r>
            <a:r>
              <a:rPr lang="en-US" sz="2400" dirty="0" smtClean="0"/>
              <a:t> yang </a:t>
            </a:r>
            <a:r>
              <a:rPr lang="en-US" sz="2400" dirty="0" err="1" smtClean="0"/>
              <a:t>direncanakan</a:t>
            </a:r>
            <a:r>
              <a:rPr lang="en-US" sz="2400" dirty="0" smtClean="0"/>
              <a:t>.</a:t>
            </a:r>
            <a:endParaRPr lang="id-ID" sz="2400" dirty="0" smtClean="0"/>
          </a:p>
          <a:p>
            <a:pPr marL="360363" lvl="2" indent="-360363">
              <a:lnSpc>
                <a:spcPct val="80000"/>
              </a:lnSpc>
              <a:buFont typeface="Arial" pitchFamily="34" charset="0"/>
              <a:buChar char="•"/>
              <a:defRPr/>
            </a:pPr>
            <a:endParaRPr lang="id-ID" sz="28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462930"/>
            <a:ext cx="8229600" cy="4990406"/>
          </a:xfrm>
        </p:spPr>
        <p:txBody>
          <a:bodyPr>
            <a:normAutofit/>
          </a:bodyPr>
          <a:lstStyle/>
          <a:p>
            <a:r>
              <a:rPr lang="en-US" sz="2600" dirty="0" smtClean="0"/>
              <a:t>M</a:t>
            </a:r>
            <a:r>
              <a:rPr lang="id-ID" sz="2600" dirty="0" smtClean="0"/>
              <a:t>erupakan </a:t>
            </a:r>
            <a:r>
              <a:rPr lang="en-US" sz="2600" dirty="0" err="1" smtClean="0"/>
              <a:t>ukuran</a:t>
            </a:r>
            <a:r>
              <a:rPr lang="en-US" sz="2600" dirty="0" smtClean="0"/>
              <a:t> yang </a:t>
            </a:r>
            <a:r>
              <a:rPr lang="en-US" sz="2600" dirty="0" err="1" smtClean="0"/>
              <a:t>menunjukkan</a:t>
            </a:r>
            <a:r>
              <a:rPr lang="en-US" sz="2600" dirty="0" smtClean="0"/>
              <a:t> </a:t>
            </a:r>
            <a:r>
              <a:rPr lang="en-US" sz="2600" dirty="0" err="1" smtClean="0"/>
              <a:t>kemampuan</a:t>
            </a:r>
            <a:r>
              <a:rPr lang="en-US" sz="2600" dirty="0" smtClean="0"/>
              <a:t> </a:t>
            </a:r>
            <a:r>
              <a:rPr lang="en-US" sz="2600" dirty="0" err="1" smtClean="0"/>
              <a:t>menyelesaikan</a:t>
            </a:r>
            <a:r>
              <a:rPr lang="en-US" sz="2600" dirty="0" smtClean="0"/>
              <a:t> </a:t>
            </a:r>
            <a:r>
              <a:rPr lang="en-US" sz="2600" dirty="0" err="1" smtClean="0"/>
              <a:t>satu</a:t>
            </a:r>
            <a:r>
              <a:rPr lang="en-US" sz="2600" dirty="0" smtClean="0"/>
              <a:t> </a:t>
            </a:r>
            <a:r>
              <a:rPr lang="en-US" sz="2600" dirty="0" err="1" smtClean="0"/>
              <a:t>tugas</a:t>
            </a:r>
            <a:r>
              <a:rPr lang="en-US" sz="2600" dirty="0" smtClean="0"/>
              <a:t> </a:t>
            </a:r>
            <a:r>
              <a:rPr lang="en-US" sz="2600" dirty="0" err="1" smtClean="0"/>
              <a:t>jabatan</a:t>
            </a:r>
            <a:r>
              <a:rPr lang="en-US" sz="2600" dirty="0" smtClean="0"/>
              <a:t> </a:t>
            </a:r>
            <a:r>
              <a:rPr lang="en-US" sz="2600" dirty="0" err="1" smtClean="0"/>
              <a:t>atau</a:t>
            </a:r>
            <a:r>
              <a:rPr lang="en-US" sz="2600" dirty="0" smtClean="0"/>
              <a:t> </a:t>
            </a:r>
            <a:r>
              <a:rPr lang="en-US" sz="2600" dirty="0" err="1" smtClean="0"/>
              <a:t>sekelompok</a:t>
            </a:r>
            <a:r>
              <a:rPr lang="en-US" sz="2600" dirty="0" smtClean="0"/>
              <a:t> </a:t>
            </a:r>
            <a:r>
              <a:rPr lang="en-US" sz="2600" dirty="0" err="1" smtClean="0"/>
              <a:t>tugas</a:t>
            </a:r>
            <a:r>
              <a:rPr lang="en-US" sz="2600" dirty="0" smtClean="0"/>
              <a:t> </a:t>
            </a:r>
            <a:r>
              <a:rPr lang="en-US" sz="2600" dirty="0" err="1" smtClean="0"/>
              <a:t>dalam</a:t>
            </a:r>
            <a:r>
              <a:rPr lang="en-US" sz="2600" dirty="0" smtClean="0"/>
              <a:t> </a:t>
            </a:r>
            <a:r>
              <a:rPr lang="en-US" sz="2600" dirty="0" err="1" smtClean="0"/>
              <a:t>periode</a:t>
            </a:r>
            <a:r>
              <a:rPr lang="en-US" sz="2600" dirty="0" smtClean="0"/>
              <a:t> </a:t>
            </a:r>
            <a:r>
              <a:rPr lang="en-US" sz="2600" dirty="0" err="1" smtClean="0"/>
              <a:t>waktu</a:t>
            </a:r>
            <a:r>
              <a:rPr lang="en-US" sz="2600" dirty="0" smtClean="0"/>
              <a:t> </a:t>
            </a:r>
            <a:r>
              <a:rPr lang="en-US" sz="2600" dirty="0" err="1" smtClean="0"/>
              <a:t>tertentu</a:t>
            </a:r>
            <a:r>
              <a:rPr lang="en-US" sz="2600" dirty="0" smtClean="0"/>
              <a:t>.</a:t>
            </a:r>
            <a:endParaRPr lang="id-ID" sz="2600" dirty="0" smtClean="0"/>
          </a:p>
          <a:p>
            <a:r>
              <a:rPr lang="id-ID" sz="2400" dirty="0" smtClean="0"/>
              <a:t>Standar kemampuan yang diukur dari satuan waktu disebut dengan </a:t>
            </a:r>
            <a:r>
              <a:rPr lang="id-ID" sz="2400" dirty="0" smtClean="0">
                <a:solidFill>
                  <a:srgbClr val="C00000"/>
                </a:solidFill>
              </a:rPr>
              <a:t>Norma</a:t>
            </a:r>
            <a:r>
              <a:rPr lang="en-US" sz="2400" dirty="0" smtClean="0">
                <a:solidFill>
                  <a:srgbClr val="C00000"/>
                </a:solidFill>
              </a:rPr>
              <a:t> </a:t>
            </a:r>
            <a:r>
              <a:rPr lang="id-ID" sz="2400" dirty="0" smtClean="0">
                <a:solidFill>
                  <a:srgbClr val="C00000"/>
                </a:solidFill>
              </a:rPr>
              <a:t>Waktu</a:t>
            </a:r>
            <a:r>
              <a:rPr lang="id-ID" sz="2400" dirty="0" smtClean="0"/>
              <a:t>.</a:t>
            </a:r>
          </a:p>
          <a:p>
            <a:pPr marL="1485900" indent="-342900" eaLnBrk="1" hangingPunct="1">
              <a:lnSpc>
                <a:spcPct val="80000"/>
              </a:lnSpc>
              <a:buFont typeface="Wingdings" pitchFamily="2" charset="2"/>
              <a:buChar char="ü"/>
              <a:defRPr/>
            </a:pPr>
            <a:r>
              <a:rPr lang="id-ID" sz="2400" dirty="0" smtClean="0"/>
              <a:t>Norma waktu adalah satu satuan waktu yang dipergunakan untuk mengukur berapa hasil yang dapat diperoleh.</a:t>
            </a:r>
          </a:p>
          <a:p>
            <a:pPr marL="1485900" indent="-342900" eaLnBrk="1" hangingPunct="1">
              <a:lnSpc>
                <a:spcPct val="80000"/>
              </a:lnSpc>
              <a:buFont typeface="Wingdings" pitchFamily="2" charset="2"/>
              <a:buChar char="ü"/>
              <a:defRPr/>
            </a:pPr>
            <a:r>
              <a:rPr lang="id-ID" sz="2400" dirty="0" smtClean="0"/>
              <a:t>Rumus:</a:t>
            </a:r>
          </a:p>
          <a:p>
            <a:pPr marL="0" indent="0" eaLnBrk="1" hangingPunct="1">
              <a:lnSpc>
                <a:spcPct val="80000"/>
              </a:lnSpc>
              <a:buFontTx/>
              <a:buNone/>
              <a:defRPr/>
            </a:pPr>
            <a:r>
              <a:rPr lang="en-US" sz="2400" dirty="0" smtClean="0"/>
              <a:t>	</a:t>
            </a:r>
            <a:r>
              <a:rPr lang="id-ID" sz="2400" dirty="0" smtClean="0"/>
              <a:t>	Norma waktu =   </a:t>
            </a:r>
            <a:r>
              <a:rPr lang="id-ID" sz="2400" u="sng" dirty="0" smtClean="0"/>
              <a:t>orang x waktu</a:t>
            </a:r>
            <a:r>
              <a:rPr lang="id-ID" sz="2400" dirty="0" smtClean="0"/>
              <a:t> </a:t>
            </a:r>
          </a:p>
          <a:p>
            <a:pPr marL="0" indent="0" eaLnBrk="1" hangingPunct="1">
              <a:lnSpc>
                <a:spcPct val="80000"/>
              </a:lnSpc>
              <a:buFontTx/>
              <a:buNone/>
              <a:defRPr/>
            </a:pPr>
            <a:r>
              <a:rPr lang="id-ID" sz="2400" dirty="0" smtClean="0"/>
              <a:t>				 </a:t>
            </a:r>
            <a:r>
              <a:rPr lang="en-US" sz="2400" dirty="0" smtClean="0"/>
              <a:t>             </a:t>
            </a:r>
            <a:r>
              <a:rPr lang="id-ID" sz="2400" dirty="0" smtClean="0"/>
              <a:t>Hasil</a:t>
            </a:r>
            <a:endParaRPr lang="id-ID" sz="2400" dirty="0"/>
          </a:p>
        </p:txBody>
      </p:sp>
      <p:sp>
        <p:nvSpPr>
          <p:cNvPr id="4" name="Title 1"/>
          <p:cNvSpPr txBox="1">
            <a:spLocks/>
          </p:cNvSpPr>
          <p:nvPr/>
        </p:nvSpPr>
        <p:spPr bwMode="auto">
          <a:xfrm>
            <a:off x="590872" y="332656"/>
            <a:ext cx="8229600" cy="1066800"/>
          </a:xfrm>
          <a:prstGeom prst="rect">
            <a:avLst/>
          </a:prstGeom>
          <a:noFill/>
          <a:ln w="9525">
            <a:noFill/>
            <a:miter lim="800000"/>
            <a:headEnd/>
            <a:tailEnd/>
          </a:ln>
        </p:spPr>
        <p:txBody>
          <a:bodyPr anchor="ctr"/>
          <a:lstStyle/>
          <a:p>
            <a:pPr eaLnBrk="0" hangingPunct="0">
              <a:defRPr/>
            </a:pPr>
            <a:r>
              <a:rPr lang="id-ID" sz="3200" b="1" dirty="0" smtClean="0">
                <a:latin typeface="Aharoni" pitchFamily="2" charset="-79"/>
                <a:ea typeface="+mj-ea"/>
                <a:cs typeface="Aharoni" pitchFamily="2" charset="-79"/>
              </a:rPr>
              <a:t>Standar Kemampuan Rata-Rata Pegawai</a:t>
            </a:r>
            <a:endParaRPr lang="id-ID" sz="3200" dirty="0">
              <a:latin typeface="Aharoni" pitchFamily="2" charset="-79"/>
              <a:ea typeface="+mj-ea"/>
              <a:cs typeface="Aharoni" pitchFamily="2" charset="-79"/>
            </a:endParaRPr>
          </a:p>
        </p:txBody>
      </p:sp>
      <p:sp>
        <p:nvSpPr>
          <p:cNvPr id="5" name="TextBox 4"/>
          <p:cNvSpPr txBox="1"/>
          <p:nvPr/>
        </p:nvSpPr>
        <p:spPr>
          <a:xfrm>
            <a:off x="755576" y="5650200"/>
            <a:ext cx="7992888" cy="430887"/>
          </a:xfrm>
          <a:prstGeom prst="rect">
            <a:avLst/>
          </a:prstGeom>
          <a:noFill/>
        </p:spPr>
        <p:txBody>
          <a:bodyPr wrap="square" rtlCol="0">
            <a:spAutoFit/>
          </a:bodyPr>
          <a:lstStyle/>
          <a:p>
            <a:r>
              <a:rPr lang="id-ID" sz="2200" dirty="0" smtClean="0">
                <a:solidFill>
                  <a:srgbClr val="FF0000"/>
                </a:solidFill>
                <a:latin typeface="Arial Narrow" pitchFamily="34" charset="0"/>
              </a:rPr>
              <a:t>Contoh: dalam 10 menit, seorang pengetik mampu mengetik 1 lembar surat</a:t>
            </a:r>
            <a:endParaRPr lang="id-ID" sz="2200" dirty="0">
              <a:solidFill>
                <a:srgbClr val="FF0000"/>
              </a:solidFill>
              <a:latin typeface="Arial Narrow"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sz="quarter" idx="1"/>
          </p:nvPr>
        </p:nvSpPr>
        <p:spPr>
          <a:xfrm>
            <a:off x="107504" y="1191344"/>
            <a:ext cx="8579296" cy="5334000"/>
          </a:xfrm>
        </p:spPr>
        <p:txBody>
          <a:bodyPr/>
          <a:lstStyle/>
          <a:p>
            <a:pPr marL="712788" indent="-357188" eaLnBrk="1" hangingPunct="1">
              <a:buFont typeface="Arial" pitchFamily="34" charset="0"/>
              <a:buChar char="•"/>
              <a:defRPr/>
            </a:pPr>
            <a:r>
              <a:rPr lang="id-ID" sz="2400" dirty="0" smtClean="0"/>
              <a:t>Standar kemampuan yang diukur dari satuan hasil disebut dengan </a:t>
            </a:r>
            <a:r>
              <a:rPr lang="id-ID" sz="2400" dirty="0" smtClean="0">
                <a:solidFill>
                  <a:srgbClr val="C00000"/>
                </a:solidFill>
              </a:rPr>
              <a:t>Norma hasil</a:t>
            </a:r>
            <a:r>
              <a:rPr lang="id-ID" sz="2400" dirty="0" smtClean="0"/>
              <a:t>.</a:t>
            </a:r>
            <a:endParaRPr lang="en-US" sz="2400" dirty="0" smtClean="0"/>
          </a:p>
          <a:p>
            <a:pPr marL="1257300" indent="0" eaLnBrk="1" hangingPunct="1">
              <a:buFont typeface="Wingdings" pitchFamily="2" charset="2"/>
              <a:buChar char="ü"/>
              <a:defRPr/>
            </a:pPr>
            <a:r>
              <a:rPr lang="id-ID" sz="2400" dirty="0" smtClean="0"/>
              <a:t>  Norma Hasil adalah satu satuan hasil dapat</a:t>
            </a:r>
          </a:p>
          <a:p>
            <a:pPr marL="1257300" indent="0" eaLnBrk="1" hangingPunct="1">
              <a:buFont typeface="Georgia" pitchFamily="18" charset="0"/>
              <a:buNone/>
              <a:defRPr/>
            </a:pPr>
            <a:r>
              <a:rPr lang="id-ID" sz="2400" dirty="0" smtClean="0"/>
              <a:t>     diperoleh dalam waktu berapa lama</a:t>
            </a:r>
          </a:p>
          <a:p>
            <a:pPr marL="1614488" indent="-357188">
              <a:buFont typeface="Wingdings" pitchFamily="2" charset="2"/>
              <a:buChar char="ü"/>
              <a:defRPr/>
            </a:pPr>
            <a:r>
              <a:rPr lang="id-ID" sz="2400" dirty="0" smtClean="0"/>
              <a:t>Rumus:</a:t>
            </a:r>
          </a:p>
          <a:p>
            <a:pPr marL="1257300" indent="357188" eaLnBrk="1" hangingPunct="1">
              <a:buFontTx/>
              <a:buNone/>
              <a:tabLst>
                <a:tab pos="1614488" algn="l"/>
              </a:tabLst>
              <a:defRPr/>
            </a:pPr>
            <a:r>
              <a:rPr lang="id-ID" sz="2400" dirty="0" smtClean="0"/>
              <a:t>Norma Hasil  =         Hasil </a:t>
            </a:r>
          </a:p>
          <a:p>
            <a:pPr marL="0" indent="0" eaLnBrk="1" hangingPunct="1">
              <a:buFont typeface="Georgia" pitchFamily="18" charset="0"/>
              <a:buNone/>
              <a:defRPr/>
            </a:pPr>
            <a:r>
              <a:rPr lang="id-ID" sz="2400" dirty="0" smtClean="0"/>
              <a:t>	 		            o</a:t>
            </a:r>
            <a:r>
              <a:rPr lang="en-US" sz="2400" dirty="0" smtClean="0"/>
              <a:t>ran</a:t>
            </a:r>
            <a:r>
              <a:rPr lang="id-ID" sz="2400" dirty="0" smtClean="0"/>
              <a:t>g x waktu   </a:t>
            </a:r>
          </a:p>
          <a:p>
            <a:pPr marL="0" indent="0" eaLnBrk="1" hangingPunct="1">
              <a:buFontTx/>
              <a:buNone/>
              <a:defRPr/>
            </a:pPr>
            <a:r>
              <a:rPr lang="en-US" sz="2400" dirty="0" smtClean="0"/>
              <a:t>					</a:t>
            </a:r>
          </a:p>
        </p:txBody>
      </p:sp>
      <p:cxnSp>
        <p:nvCxnSpPr>
          <p:cNvPr id="6" name="Straight Connector 5"/>
          <p:cNvCxnSpPr/>
          <p:nvPr/>
        </p:nvCxnSpPr>
        <p:spPr>
          <a:xfrm>
            <a:off x="4192404" y="3632290"/>
            <a:ext cx="1919708" cy="2375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971600" y="4653136"/>
            <a:ext cx="6768752" cy="1200329"/>
          </a:xfrm>
          <a:prstGeom prst="rect">
            <a:avLst/>
          </a:prstGeom>
          <a:noFill/>
        </p:spPr>
        <p:txBody>
          <a:bodyPr wrap="square" rtlCol="0">
            <a:spAutoFit/>
          </a:bodyPr>
          <a:lstStyle/>
          <a:p>
            <a:r>
              <a:rPr lang="id-ID" sz="2400" dirty="0" smtClean="0">
                <a:solidFill>
                  <a:srgbClr val="FF0000"/>
                </a:solidFill>
                <a:latin typeface="Arial Narrow" pitchFamily="34" charset="0"/>
              </a:rPr>
              <a:t>Contoh: </a:t>
            </a:r>
          </a:p>
          <a:p>
            <a:r>
              <a:rPr lang="id-ID" sz="2400" dirty="0" smtClean="0">
                <a:solidFill>
                  <a:srgbClr val="FF0000"/>
                </a:solidFill>
                <a:latin typeface="Arial Narrow" pitchFamily="34" charset="0"/>
              </a:rPr>
              <a:t>Utk menyusun 1 buah UJ, seorang analis kepegawaian membutuhkan waktu 2 jam.</a:t>
            </a:r>
            <a:endParaRPr lang="id-ID" sz="2400" dirty="0">
              <a:solidFill>
                <a:srgbClr val="FF0000"/>
              </a:solidFill>
              <a:latin typeface="Arial Narrow"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sz="quarter" idx="1"/>
          </p:nvPr>
        </p:nvSpPr>
        <p:spPr>
          <a:xfrm>
            <a:off x="457200" y="1219200"/>
            <a:ext cx="8229600" cy="4648200"/>
          </a:xfrm>
        </p:spPr>
        <p:txBody>
          <a:bodyPr>
            <a:normAutofit/>
          </a:bodyPr>
          <a:lstStyle/>
          <a:p>
            <a:pPr marL="0" indent="0" eaLnBrk="1" hangingPunct="1">
              <a:buFontTx/>
              <a:buNone/>
            </a:pPr>
            <a:r>
              <a:rPr lang="id-ID" b="1" dirty="0" smtClean="0">
                <a:solidFill>
                  <a:schemeClr val="hlink"/>
                </a:solidFill>
              </a:rPr>
              <a:t>    </a:t>
            </a:r>
            <a:r>
              <a:rPr lang="id-ID" sz="2400" dirty="0" smtClean="0">
                <a:solidFill>
                  <a:schemeClr val="tx1"/>
                </a:solidFill>
              </a:rPr>
              <a:t>Waktu kerja efektif adalah waktu kerja yang secara       </a:t>
            </a:r>
          </a:p>
          <a:p>
            <a:pPr marL="292100" lvl="1" indent="0" eaLnBrk="1" hangingPunct="1">
              <a:buFont typeface="Georgia" pitchFamily="18" charset="0"/>
              <a:buNone/>
            </a:pPr>
            <a:r>
              <a:rPr lang="id-ID" sz="2400" dirty="0" smtClean="0">
                <a:solidFill>
                  <a:schemeClr val="tx1"/>
                </a:solidFill>
              </a:rPr>
              <a:t>  efektif digunakan untuk bekerja. </a:t>
            </a:r>
          </a:p>
          <a:p>
            <a:pPr marL="292100" lvl="1" indent="0" eaLnBrk="1" hangingPunct="1">
              <a:buFont typeface="Georgia" pitchFamily="18" charset="0"/>
              <a:buNone/>
            </a:pPr>
            <a:endParaRPr lang="id-ID" sz="2400" dirty="0" smtClean="0">
              <a:solidFill>
                <a:schemeClr val="tx1"/>
              </a:solidFill>
            </a:endParaRPr>
          </a:p>
          <a:p>
            <a:pPr marL="292100" lvl="1" indent="0" eaLnBrk="1" hangingPunct="1">
              <a:buFont typeface="Georgia" pitchFamily="18" charset="0"/>
              <a:buNone/>
            </a:pPr>
            <a:r>
              <a:rPr lang="id-ID" sz="2400" dirty="0" smtClean="0">
                <a:solidFill>
                  <a:schemeClr val="tx1"/>
                </a:solidFill>
              </a:rPr>
              <a:t> Waktu kerja efektif terdiri atas: </a:t>
            </a:r>
          </a:p>
          <a:p>
            <a:pPr marL="292100" lvl="1" indent="0" eaLnBrk="1" hangingPunct="1">
              <a:buFont typeface="Georgia" pitchFamily="18" charset="0"/>
              <a:buNone/>
            </a:pPr>
            <a:r>
              <a:rPr lang="id-ID" sz="2400" dirty="0" smtClean="0"/>
              <a:t> </a:t>
            </a:r>
            <a:r>
              <a:rPr lang="id-ID" sz="2400" dirty="0" smtClean="0">
                <a:solidFill>
                  <a:schemeClr val="tx1"/>
                </a:solidFill>
              </a:rPr>
              <a:t>1.</a:t>
            </a:r>
            <a:r>
              <a:rPr lang="id-ID" sz="2400" dirty="0" smtClean="0"/>
              <a:t> </a:t>
            </a:r>
            <a:r>
              <a:rPr lang="id-ID" sz="2400" dirty="0" smtClean="0">
                <a:solidFill>
                  <a:srgbClr val="FF0000"/>
                </a:solidFill>
              </a:rPr>
              <a:t>Hari Kerja Efektif</a:t>
            </a:r>
            <a:r>
              <a:rPr lang="id-ID" sz="2400" dirty="0" smtClean="0"/>
              <a:t> </a:t>
            </a:r>
          </a:p>
          <a:p>
            <a:pPr marL="292100" lvl="1" indent="0" eaLnBrk="1" hangingPunct="1">
              <a:buFont typeface="Georgia" pitchFamily="18" charset="0"/>
              <a:buNone/>
            </a:pPr>
            <a:r>
              <a:rPr lang="id-ID" sz="2400" dirty="0" smtClean="0"/>
              <a:t> </a:t>
            </a:r>
            <a:r>
              <a:rPr lang="id-ID" sz="2400" dirty="0" smtClean="0">
                <a:solidFill>
                  <a:schemeClr val="tx1"/>
                </a:solidFill>
              </a:rPr>
              <a:t>2. </a:t>
            </a:r>
            <a:r>
              <a:rPr lang="id-ID" sz="2400" dirty="0" smtClean="0">
                <a:solidFill>
                  <a:srgbClr val="FF0000"/>
                </a:solidFill>
              </a:rPr>
              <a:t>Jam Kerja Efektif</a:t>
            </a:r>
            <a:endParaRPr lang="id-ID" sz="2400" dirty="0" smtClean="0">
              <a:solidFill>
                <a:srgbClr val="00B050"/>
              </a:solidFill>
            </a:endParaRPr>
          </a:p>
          <a:p>
            <a:pPr marL="0" indent="0" eaLnBrk="1" hangingPunct="1">
              <a:buFontTx/>
              <a:buNone/>
            </a:pPr>
            <a:endParaRPr lang="en-US" dirty="0" smtClean="0"/>
          </a:p>
        </p:txBody>
      </p:sp>
      <p:sp>
        <p:nvSpPr>
          <p:cNvPr id="3" name="Title 1"/>
          <p:cNvSpPr txBox="1">
            <a:spLocks/>
          </p:cNvSpPr>
          <p:nvPr/>
        </p:nvSpPr>
        <p:spPr bwMode="auto">
          <a:xfrm>
            <a:off x="1094928" y="188640"/>
            <a:ext cx="8229600" cy="1066800"/>
          </a:xfrm>
          <a:prstGeom prst="rect">
            <a:avLst/>
          </a:prstGeom>
          <a:noFill/>
          <a:ln w="9525">
            <a:noFill/>
            <a:miter lim="800000"/>
            <a:headEnd/>
            <a:tailEnd/>
          </a:ln>
        </p:spPr>
        <p:txBody>
          <a:bodyPr anchor="ctr"/>
          <a:lstStyle/>
          <a:p>
            <a:pPr eaLnBrk="0" hangingPunct="0">
              <a:defRPr/>
            </a:pPr>
            <a:r>
              <a:rPr lang="id-ID" sz="3200" b="1" dirty="0" smtClean="0">
                <a:solidFill>
                  <a:srgbClr val="00B0F0"/>
                </a:solidFill>
                <a:effectLst>
                  <a:outerShdw blurRad="38100" dist="38100" dir="2700000" algn="tl">
                    <a:srgbClr val="000000">
                      <a:alpha val="43137"/>
                    </a:srgbClr>
                  </a:outerShdw>
                </a:effectLst>
                <a:latin typeface="+mj-lt"/>
                <a:ea typeface="+mj-ea"/>
                <a:cs typeface="+mj-cs"/>
              </a:rPr>
              <a:t>Waktu Kerja Efektif</a:t>
            </a:r>
            <a:endParaRPr lang="id-ID" sz="3200" dirty="0">
              <a:solidFill>
                <a:srgbClr val="00B0F0"/>
              </a:solidFill>
              <a:effectLst>
                <a:outerShdw blurRad="38100" dist="38100" dir="2700000" algn="tl">
                  <a:srgbClr val="000000">
                    <a:alpha val="43137"/>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id-ID" sz="2400" dirty="0" smtClean="0"/>
              <a:t>Profesionalisme PNS </a:t>
            </a:r>
            <a:r>
              <a:rPr lang="id-ID" sz="2400" dirty="0" smtClean="0">
                <a:solidFill>
                  <a:schemeClr val="accent6">
                    <a:lumMod val="50000"/>
                  </a:schemeClr>
                </a:solidFill>
              </a:rPr>
              <a:t>belum sepenuhnya terwujud</a:t>
            </a:r>
            <a:r>
              <a:rPr lang="id-ID" sz="2400" dirty="0" smtClean="0"/>
              <a:t>, diantaranya karena:</a:t>
            </a:r>
          </a:p>
          <a:p>
            <a:pPr lvl="1"/>
            <a:r>
              <a:rPr lang="id-ID" sz="2400" dirty="0" smtClean="0"/>
              <a:t>Ketidaksesuaian antara kompetensi pegawai dengan jabatan yang diduduki</a:t>
            </a:r>
          </a:p>
          <a:p>
            <a:pPr lvl="1"/>
            <a:r>
              <a:rPr lang="id-ID" sz="2400" dirty="0" smtClean="0"/>
              <a:t>Pendistribusian PNS belum mengacu pada kebutuhan organisasi (belum didasarkan pada beban kerja yang ada)</a:t>
            </a:r>
          </a:p>
          <a:p>
            <a:pPr lvl="1"/>
            <a:endParaRPr lang="id-ID" sz="2400" dirty="0"/>
          </a:p>
        </p:txBody>
      </p:sp>
      <p:sp>
        <p:nvSpPr>
          <p:cNvPr id="2" name="Title 1"/>
          <p:cNvSpPr>
            <a:spLocks noGrp="1"/>
          </p:cNvSpPr>
          <p:nvPr>
            <p:ph type="title"/>
          </p:nvPr>
        </p:nvSpPr>
        <p:spPr/>
        <p:txBody>
          <a:bodyPr>
            <a:normAutofit/>
          </a:bodyPr>
          <a:lstStyle/>
          <a:p>
            <a:r>
              <a:rPr lang="id-ID" sz="3200" dirty="0" smtClean="0">
                <a:solidFill>
                  <a:schemeClr val="accent6">
                    <a:lumMod val="50000"/>
                  </a:schemeClr>
                </a:solidFill>
                <a:latin typeface="Aharoni" pitchFamily="2" charset="-79"/>
                <a:cs typeface="Aharoni" pitchFamily="2" charset="-79"/>
              </a:rPr>
              <a:t>Latar Belakang</a:t>
            </a:r>
            <a:endParaRPr lang="id-ID" sz="3200" dirty="0">
              <a:solidFill>
                <a:schemeClr val="accent6">
                  <a:lumMod val="50000"/>
                </a:schemeClr>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179512" y="2116130"/>
            <a:ext cx="4392488" cy="3672408"/>
          </a:xfrm>
          <a:prstGeom prst="round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id-ID"/>
          </a:p>
        </p:txBody>
      </p:sp>
      <p:sp>
        <p:nvSpPr>
          <p:cNvPr id="12290" name="Rectangle 2"/>
          <p:cNvSpPr>
            <a:spLocks noGrp="1" noChangeArrowheads="1"/>
          </p:cNvSpPr>
          <p:nvPr>
            <p:ph type="title"/>
          </p:nvPr>
        </p:nvSpPr>
        <p:spPr>
          <a:xfrm>
            <a:off x="457200" y="473075"/>
            <a:ext cx="8077200" cy="762000"/>
          </a:xfrm>
        </p:spPr>
        <p:txBody>
          <a:bodyPr>
            <a:normAutofit fontScale="90000"/>
          </a:bodyPr>
          <a:lstStyle/>
          <a:p>
            <a:pPr eaLnBrk="1" hangingPunct="1"/>
            <a:r>
              <a:rPr lang="en-US" sz="3200" b="1" dirty="0" smtClean="0">
                <a:solidFill>
                  <a:srgbClr val="00B050"/>
                </a:solidFill>
              </a:rPr>
              <a:t/>
            </a:r>
            <a:br>
              <a:rPr lang="en-US" sz="3200" b="1" dirty="0" smtClean="0">
                <a:solidFill>
                  <a:srgbClr val="00B050"/>
                </a:solidFill>
              </a:rPr>
            </a:br>
            <a:r>
              <a:rPr lang="id-ID" sz="3200" b="1" dirty="0" smtClean="0">
                <a:solidFill>
                  <a:srgbClr val="C00000"/>
                </a:solidFill>
                <a:effectLst>
                  <a:outerShdw blurRad="38100" dist="38100" dir="2700000" algn="tl">
                    <a:srgbClr val="000000">
                      <a:alpha val="43137"/>
                    </a:srgbClr>
                  </a:outerShdw>
                </a:effectLst>
              </a:rPr>
              <a:t>Hari </a:t>
            </a:r>
            <a:r>
              <a:rPr lang="en-US" sz="3200" b="1" dirty="0" smtClean="0">
                <a:solidFill>
                  <a:srgbClr val="C00000"/>
                </a:solidFill>
                <a:effectLst>
                  <a:outerShdw blurRad="38100" dist="38100" dir="2700000" algn="tl">
                    <a:srgbClr val="000000">
                      <a:alpha val="43137"/>
                    </a:srgbClr>
                  </a:outerShdw>
                </a:effectLst>
              </a:rPr>
              <a:t>K</a:t>
            </a:r>
            <a:r>
              <a:rPr lang="id-ID" sz="3200" b="1" dirty="0" smtClean="0">
                <a:solidFill>
                  <a:srgbClr val="C00000"/>
                </a:solidFill>
                <a:effectLst>
                  <a:outerShdw blurRad="38100" dist="38100" dir="2700000" algn="tl">
                    <a:srgbClr val="000000">
                      <a:alpha val="43137"/>
                    </a:srgbClr>
                  </a:outerShdw>
                </a:effectLst>
              </a:rPr>
              <a:t>erja </a:t>
            </a:r>
            <a:r>
              <a:rPr lang="en-US" sz="3200" b="1" dirty="0" smtClean="0">
                <a:solidFill>
                  <a:srgbClr val="C00000"/>
                </a:solidFill>
                <a:effectLst>
                  <a:outerShdw blurRad="38100" dist="38100" dir="2700000" algn="tl">
                    <a:srgbClr val="000000">
                      <a:alpha val="43137"/>
                    </a:srgbClr>
                  </a:outerShdw>
                </a:effectLst>
              </a:rPr>
              <a:t>E</a:t>
            </a:r>
            <a:r>
              <a:rPr lang="id-ID" sz="3200" b="1" dirty="0" smtClean="0">
                <a:solidFill>
                  <a:srgbClr val="C00000"/>
                </a:solidFill>
                <a:effectLst>
                  <a:outerShdw blurRad="38100" dist="38100" dir="2700000" algn="tl">
                    <a:srgbClr val="000000">
                      <a:alpha val="43137"/>
                    </a:srgbClr>
                  </a:outerShdw>
                </a:effectLst>
              </a:rPr>
              <a:t>fektif</a:t>
            </a:r>
            <a:r>
              <a:rPr lang="id-ID" sz="3200" b="1" dirty="0" smtClean="0">
                <a:solidFill>
                  <a:srgbClr val="00B050"/>
                </a:solidFill>
              </a:rPr>
              <a:t/>
            </a:r>
            <a:br>
              <a:rPr lang="id-ID" sz="3200" b="1" dirty="0" smtClean="0">
                <a:solidFill>
                  <a:srgbClr val="00B050"/>
                </a:solidFill>
              </a:rPr>
            </a:br>
            <a:endParaRPr lang="en-US" sz="3200" b="1" dirty="0" smtClean="0">
              <a:solidFill>
                <a:srgbClr val="00B050"/>
              </a:solidFill>
            </a:endParaRPr>
          </a:p>
        </p:txBody>
      </p:sp>
      <p:sp>
        <p:nvSpPr>
          <p:cNvPr id="12291" name="Rectangle 3"/>
          <p:cNvSpPr>
            <a:spLocks noGrp="1" noChangeArrowheads="1"/>
          </p:cNvSpPr>
          <p:nvPr>
            <p:ph sz="quarter" idx="1"/>
          </p:nvPr>
        </p:nvSpPr>
        <p:spPr>
          <a:xfrm>
            <a:off x="251520" y="2264388"/>
            <a:ext cx="4320480" cy="4297362"/>
          </a:xfrm>
        </p:spPr>
        <p:txBody>
          <a:bodyPr>
            <a:normAutofit/>
          </a:bodyPr>
          <a:lstStyle/>
          <a:p>
            <a:pPr marL="0" indent="0" eaLnBrk="1" hangingPunct="1">
              <a:lnSpc>
                <a:spcPct val="90000"/>
              </a:lnSpc>
              <a:buFontTx/>
              <a:buNone/>
            </a:pPr>
            <a:r>
              <a:rPr lang="id-ID" sz="2200" dirty="0" smtClean="0"/>
              <a:t>	      </a:t>
            </a:r>
            <a:r>
              <a:rPr lang="id-ID" sz="2200" b="1" dirty="0" smtClean="0">
                <a:solidFill>
                  <a:srgbClr val="C00000"/>
                </a:solidFill>
                <a:effectLst>
                  <a:outerShdw blurRad="38100" dist="38100" dir="2700000" algn="tl">
                    <a:srgbClr val="000000">
                      <a:alpha val="43137"/>
                    </a:srgbClr>
                  </a:outerShdw>
                </a:effectLst>
              </a:rPr>
              <a:t>5 hari kerja</a:t>
            </a:r>
          </a:p>
          <a:p>
            <a:pPr marL="355600" indent="179388" eaLnBrk="1" hangingPunct="1">
              <a:lnSpc>
                <a:spcPct val="90000"/>
              </a:lnSpc>
              <a:buSzPct val="100000"/>
              <a:buFont typeface="Arial" pitchFamily="34" charset="0"/>
              <a:buChar char="•"/>
              <a:tabLst>
                <a:tab pos="2149475" algn="l"/>
              </a:tabLst>
            </a:pPr>
            <a:r>
              <a:rPr lang="en-US" sz="2200" dirty="0" smtClean="0"/>
              <a:t> </a:t>
            </a:r>
            <a:r>
              <a:rPr lang="id-ID" sz="2200" dirty="0" smtClean="0"/>
              <a:t>1 Tahun 	=  365 hari</a:t>
            </a:r>
          </a:p>
          <a:p>
            <a:pPr marL="355600" indent="179388" eaLnBrk="1" hangingPunct="1">
              <a:lnSpc>
                <a:spcPct val="90000"/>
              </a:lnSpc>
              <a:buSzPct val="100000"/>
              <a:buFont typeface="Arial" pitchFamily="34" charset="0"/>
              <a:buChar char="•"/>
              <a:tabLst>
                <a:tab pos="2149475" algn="l"/>
              </a:tabLst>
            </a:pPr>
            <a:r>
              <a:rPr lang="en-US" sz="2200" dirty="0" smtClean="0">
                <a:solidFill>
                  <a:srgbClr val="C00000"/>
                </a:solidFill>
              </a:rPr>
              <a:t> </a:t>
            </a:r>
            <a:r>
              <a:rPr lang="id-ID" sz="2200" dirty="0" smtClean="0">
                <a:solidFill>
                  <a:srgbClr val="C00000"/>
                </a:solidFill>
              </a:rPr>
              <a:t>Hari Minggu=   52 hari</a:t>
            </a:r>
          </a:p>
          <a:p>
            <a:pPr marL="355600" indent="179388" eaLnBrk="1" hangingPunct="1">
              <a:lnSpc>
                <a:spcPct val="90000"/>
              </a:lnSpc>
              <a:buSzPct val="100000"/>
              <a:buFont typeface="Arial" pitchFamily="34" charset="0"/>
              <a:buChar char="•"/>
              <a:tabLst>
                <a:tab pos="2149475" algn="l"/>
              </a:tabLst>
            </a:pPr>
            <a:r>
              <a:rPr lang="en-US" sz="2200" dirty="0" smtClean="0">
                <a:solidFill>
                  <a:srgbClr val="C00000"/>
                </a:solidFill>
              </a:rPr>
              <a:t> </a:t>
            </a:r>
            <a:r>
              <a:rPr lang="id-ID" sz="2200" dirty="0" smtClean="0">
                <a:solidFill>
                  <a:srgbClr val="C00000"/>
                </a:solidFill>
              </a:rPr>
              <a:t>Hari Sabtu	  =   52 hari</a:t>
            </a:r>
          </a:p>
          <a:p>
            <a:pPr marL="355600" indent="179388" eaLnBrk="1" hangingPunct="1">
              <a:lnSpc>
                <a:spcPct val="90000"/>
              </a:lnSpc>
              <a:buSzPct val="100000"/>
              <a:buFont typeface="Arial" pitchFamily="34" charset="0"/>
              <a:buChar char="•"/>
              <a:tabLst>
                <a:tab pos="2149475" algn="l"/>
              </a:tabLst>
            </a:pPr>
            <a:r>
              <a:rPr lang="en-US" sz="2200" dirty="0" smtClean="0">
                <a:solidFill>
                  <a:srgbClr val="C00000"/>
                </a:solidFill>
              </a:rPr>
              <a:t> </a:t>
            </a:r>
            <a:r>
              <a:rPr lang="id-ID" sz="2200" dirty="0" smtClean="0">
                <a:solidFill>
                  <a:srgbClr val="C00000"/>
                </a:solidFill>
              </a:rPr>
              <a:t>Hari libur lain =   14 hari</a:t>
            </a:r>
          </a:p>
          <a:p>
            <a:pPr marL="355600" indent="179388" eaLnBrk="1" hangingPunct="1">
              <a:lnSpc>
                <a:spcPct val="90000"/>
              </a:lnSpc>
              <a:buSzPct val="100000"/>
              <a:buFont typeface="Arial" pitchFamily="34" charset="0"/>
              <a:buChar char="•"/>
              <a:tabLst>
                <a:tab pos="2149475" algn="l"/>
              </a:tabLst>
            </a:pPr>
            <a:r>
              <a:rPr lang="en-US" sz="2200" dirty="0" smtClean="0">
                <a:solidFill>
                  <a:srgbClr val="C00000"/>
                </a:solidFill>
              </a:rPr>
              <a:t> </a:t>
            </a:r>
            <a:r>
              <a:rPr lang="id-ID" sz="2200" dirty="0" smtClean="0">
                <a:solidFill>
                  <a:srgbClr val="C00000"/>
                </a:solidFill>
              </a:rPr>
              <a:t>Cuti Tahunan =   12 hari</a:t>
            </a:r>
          </a:p>
          <a:p>
            <a:pPr marL="0" indent="0" eaLnBrk="1" hangingPunct="1">
              <a:lnSpc>
                <a:spcPct val="90000"/>
              </a:lnSpc>
              <a:buNone/>
            </a:pPr>
            <a:r>
              <a:rPr lang="id-ID" sz="2200" dirty="0" smtClean="0"/>
              <a:t>Hari kerja efektif = 365 – 130 </a:t>
            </a:r>
          </a:p>
          <a:p>
            <a:pPr marL="0" indent="0" eaLnBrk="1" hangingPunct="1">
              <a:lnSpc>
                <a:spcPct val="90000"/>
              </a:lnSpc>
              <a:buNone/>
            </a:pPr>
            <a:r>
              <a:rPr lang="id-ID" sz="2200" dirty="0" smtClean="0"/>
              <a:t>		      = </a:t>
            </a:r>
            <a:r>
              <a:rPr lang="id-ID" sz="2200" dirty="0" smtClean="0">
                <a:solidFill>
                  <a:schemeClr val="accent3">
                    <a:lumMod val="50000"/>
                  </a:schemeClr>
                </a:solidFill>
              </a:rPr>
              <a:t>235 hari</a:t>
            </a:r>
            <a:r>
              <a:rPr lang="en-US" sz="2200" dirty="0" smtClean="0">
                <a:solidFill>
                  <a:schemeClr val="accent3">
                    <a:lumMod val="50000"/>
                  </a:schemeClr>
                </a:solidFill>
              </a:rPr>
              <a:t> </a:t>
            </a:r>
          </a:p>
        </p:txBody>
      </p:sp>
      <p:sp>
        <p:nvSpPr>
          <p:cNvPr id="4" name="Rectangle 2"/>
          <p:cNvSpPr txBox="1">
            <a:spLocks noChangeArrowheads="1"/>
          </p:cNvSpPr>
          <p:nvPr/>
        </p:nvSpPr>
        <p:spPr bwMode="auto">
          <a:xfrm>
            <a:off x="467544" y="1227750"/>
            <a:ext cx="8208912" cy="762000"/>
          </a:xfrm>
          <a:prstGeom prst="rect">
            <a:avLst/>
          </a:prstGeom>
          <a:noFill/>
          <a:ln w="9525">
            <a:noFill/>
            <a:miter lim="800000"/>
            <a:headEnd/>
            <a:tailEnd/>
          </a:ln>
        </p:spPr>
        <p:txBody>
          <a:bodyPr anchor="ctr">
            <a:normAutofit fontScale="97500"/>
          </a:bodyPr>
          <a:lstStyle/>
          <a:p>
            <a:pPr fontAlgn="auto">
              <a:spcAft>
                <a:spcPts val="0"/>
              </a:spcAft>
              <a:defRPr/>
            </a:pPr>
            <a:r>
              <a:rPr lang="id-ID" sz="2200" dirty="0">
                <a:solidFill>
                  <a:schemeClr val="accent3">
                    <a:lumMod val="50000"/>
                  </a:schemeClr>
                </a:solidFill>
                <a:latin typeface="Trebuchet MS" pitchFamily="34" charset="0"/>
              </a:rPr>
              <a:t>Hari kerja efektif adalah jumlah hari dalam kalender dikurangi hari libur dan cuti.</a:t>
            </a:r>
            <a:endParaRPr lang="en-US" sz="2200" dirty="0">
              <a:solidFill>
                <a:schemeClr val="accent3">
                  <a:lumMod val="50000"/>
                </a:schemeClr>
              </a:solidFill>
              <a:latin typeface="Trebuchet MS" pitchFamily="34" charset="0"/>
              <a:ea typeface="+mj-ea"/>
              <a:cs typeface="+mj-cs"/>
            </a:endParaRPr>
          </a:p>
        </p:txBody>
      </p:sp>
      <p:sp>
        <p:nvSpPr>
          <p:cNvPr id="8" name="Rounded Rectangle 7"/>
          <p:cNvSpPr/>
          <p:nvPr/>
        </p:nvSpPr>
        <p:spPr>
          <a:xfrm>
            <a:off x="4644008" y="2116130"/>
            <a:ext cx="4392488" cy="3672408"/>
          </a:xfrm>
          <a:prstGeom prst="round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id-ID"/>
          </a:p>
        </p:txBody>
      </p:sp>
      <p:sp>
        <p:nvSpPr>
          <p:cNvPr id="9" name="Rectangle 3"/>
          <p:cNvSpPr txBox="1">
            <a:spLocks noChangeArrowheads="1"/>
          </p:cNvSpPr>
          <p:nvPr/>
        </p:nvSpPr>
        <p:spPr>
          <a:xfrm>
            <a:off x="4860032" y="2260146"/>
            <a:ext cx="4320480" cy="4297362"/>
          </a:xfrm>
          <a:prstGeom prst="rect">
            <a:avLst/>
          </a:prstGeom>
        </p:spPr>
        <p:txBody>
          <a:bodyPr vert="horz" lIns="91440" tIns="45720" rIns="91440" bIns="45720" rtlCol="0">
            <a:normAutofit/>
          </a:bodyPr>
          <a:lstStyle/>
          <a:p>
            <a:pPr marL="0" marR="0" lvl="0" indent="0" algn="l" defTabSz="914400" rtl="0" eaLnBrk="1" fontAlgn="auto" latinLnBrk="0" hangingPunct="1">
              <a:lnSpc>
                <a:spcPct val="90000"/>
              </a:lnSpc>
              <a:spcBef>
                <a:spcPct val="20000"/>
              </a:spcBef>
              <a:spcAft>
                <a:spcPts val="0"/>
              </a:spcAft>
              <a:buClrTx/>
              <a:buSzTx/>
              <a:buFontTx/>
              <a:buNone/>
              <a:tabLst/>
              <a:defRPr/>
            </a:pPr>
            <a:r>
              <a:rPr kumimoji="0" lang="id-ID" sz="2200" b="0" i="0" u="none" strike="noStrike" kern="1200" cap="none" spc="0" normalizeH="0" baseline="0" noProof="0" dirty="0" smtClean="0">
                <a:ln>
                  <a:noFill/>
                </a:ln>
                <a:solidFill>
                  <a:schemeClr val="tx1"/>
                </a:solidFill>
                <a:effectLst/>
                <a:uLnTx/>
                <a:uFillTx/>
                <a:latin typeface="+mn-lt"/>
                <a:ea typeface="+mn-ea"/>
                <a:cs typeface="+mn-cs"/>
              </a:rPr>
              <a:t>	      </a:t>
            </a:r>
            <a:r>
              <a:rPr kumimoji="0" lang="id-ID" sz="22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n-lt"/>
                <a:ea typeface="+mn-ea"/>
                <a:cs typeface="+mn-cs"/>
              </a:rPr>
              <a:t>6 hari kerja</a:t>
            </a:r>
          </a:p>
          <a:p>
            <a:pPr marL="355600" marR="0" lvl="0" indent="-355600" algn="l" defTabSz="914400" rtl="0" eaLnBrk="1" fontAlgn="auto" latinLnBrk="0" hangingPunct="1">
              <a:lnSpc>
                <a:spcPct val="90000"/>
              </a:lnSpc>
              <a:spcBef>
                <a:spcPct val="20000"/>
              </a:spcBef>
              <a:spcAft>
                <a:spcPts val="0"/>
              </a:spcAft>
              <a:buClrTx/>
              <a:buSzTx/>
              <a:buFont typeface="Arial" pitchFamily="34" charset="0"/>
              <a:buChar char="•"/>
              <a:tabLst>
                <a:tab pos="2149475" algn="l"/>
              </a:tabLst>
              <a:defRPr/>
            </a:pPr>
            <a:r>
              <a:rPr kumimoji="0" lang="en-US" sz="2200" b="0" i="0" u="none" strike="noStrike" kern="1200" cap="none" spc="0" normalizeH="0" baseline="0" noProof="0" dirty="0" smtClean="0">
                <a:ln>
                  <a:noFill/>
                </a:ln>
                <a:solidFill>
                  <a:schemeClr val="tx1"/>
                </a:solidFill>
                <a:effectLst/>
                <a:uLnTx/>
                <a:uFillTx/>
                <a:latin typeface="+mn-lt"/>
                <a:ea typeface="+mn-ea"/>
                <a:cs typeface="+mn-cs"/>
              </a:rPr>
              <a:t> </a:t>
            </a:r>
            <a:r>
              <a:rPr kumimoji="0" lang="id-ID" sz="2200" b="0" i="0" u="none" strike="noStrike" kern="1200" cap="none" spc="0" normalizeH="0" baseline="0" noProof="0" dirty="0" smtClean="0">
                <a:ln>
                  <a:noFill/>
                </a:ln>
                <a:solidFill>
                  <a:schemeClr val="tx1"/>
                </a:solidFill>
                <a:effectLst/>
                <a:uLnTx/>
                <a:uFillTx/>
                <a:latin typeface="+mn-lt"/>
                <a:ea typeface="+mn-ea"/>
                <a:cs typeface="+mn-cs"/>
              </a:rPr>
              <a:t>1 Tahun 	  =  365 hari</a:t>
            </a:r>
          </a:p>
          <a:p>
            <a:pPr marL="355600" marR="0" lvl="0" indent="-355600" algn="l" defTabSz="914400" rtl="0" eaLnBrk="1" fontAlgn="auto" latinLnBrk="0" hangingPunct="1">
              <a:lnSpc>
                <a:spcPct val="90000"/>
              </a:lnSpc>
              <a:spcBef>
                <a:spcPct val="20000"/>
              </a:spcBef>
              <a:spcAft>
                <a:spcPts val="0"/>
              </a:spcAft>
              <a:buClrTx/>
              <a:buSzTx/>
              <a:buFont typeface="Arial" pitchFamily="34" charset="0"/>
              <a:buChar char="•"/>
              <a:tabLst>
                <a:tab pos="2149475" algn="l"/>
              </a:tabLst>
              <a:defRPr/>
            </a:pPr>
            <a:r>
              <a:rPr kumimoji="0" lang="en-US" sz="2200" b="0" i="0" u="none" strike="noStrike" kern="1200" cap="none" spc="0" normalizeH="0" baseline="0" noProof="0" dirty="0" smtClean="0">
                <a:ln>
                  <a:noFill/>
                </a:ln>
                <a:solidFill>
                  <a:srgbClr val="C00000"/>
                </a:solidFill>
                <a:effectLst/>
                <a:uLnTx/>
                <a:uFillTx/>
                <a:latin typeface="+mn-lt"/>
                <a:ea typeface="+mn-ea"/>
                <a:cs typeface="+mn-cs"/>
              </a:rPr>
              <a:t> </a:t>
            </a:r>
            <a:r>
              <a:rPr kumimoji="0" lang="id-ID" sz="2200" b="0" i="0" u="none" strike="noStrike" kern="1200" cap="none" spc="0" normalizeH="0" baseline="0" noProof="0" dirty="0" smtClean="0">
                <a:ln>
                  <a:noFill/>
                </a:ln>
                <a:solidFill>
                  <a:srgbClr val="C00000"/>
                </a:solidFill>
                <a:effectLst/>
                <a:uLnTx/>
                <a:uFillTx/>
                <a:latin typeface="+mn-lt"/>
                <a:ea typeface="+mn-ea"/>
                <a:cs typeface="+mn-cs"/>
              </a:rPr>
              <a:t>Hari Minggu	</a:t>
            </a:r>
            <a:r>
              <a:rPr lang="id-ID" sz="2200" dirty="0" smtClean="0">
                <a:solidFill>
                  <a:srgbClr val="C00000"/>
                </a:solidFill>
              </a:rPr>
              <a:t>  </a:t>
            </a:r>
            <a:r>
              <a:rPr kumimoji="0" lang="id-ID" sz="2200" b="0" i="0" u="none" strike="noStrike" kern="1200" cap="none" spc="0" normalizeH="0" baseline="0" noProof="0" dirty="0" smtClean="0">
                <a:ln>
                  <a:noFill/>
                </a:ln>
                <a:solidFill>
                  <a:srgbClr val="C00000"/>
                </a:solidFill>
                <a:effectLst/>
                <a:uLnTx/>
                <a:uFillTx/>
                <a:latin typeface="+mn-lt"/>
                <a:ea typeface="+mn-ea"/>
                <a:cs typeface="+mn-cs"/>
              </a:rPr>
              <a:t>=   52 hari</a:t>
            </a:r>
          </a:p>
          <a:p>
            <a:pPr marL="355600" marR="0" lvl="0" indent="-355600" algn="l" defTabSz="914400" rtl="0" eaLnBrk="1" fontAlgn="auto" latinLnBrk="0" hangingPunct="1">
              <a:lnSpc>
                <a:spcPct val="90000"/>
              </a:lnSpc>
              <a:spcBef>
                <a:spcPct val="20000"/>
              </a:spcBef>
              <a:spcAft>
                <a:spcPts val="0"/>
              </a:spcAft>
              <a:buClrTx/>
              <a:buSzTx/>
              <a:buFont typeface="Arial" pitchFamily="34" charset="0"/>
              <a:buChar char="•"/>
              <a:tabLst>
                <a:tab pos="2149475" algn="l"/>
              </a:tabLst>
              <a:defRPr/>
            </a:pPr>
            <a:r>
              <a:rPr kumimoji="0" lang="en-US" sz="2200" b="0" i="0" u="none" strike="noStrike" kern="1200" cap="none" spc="0" normalizeH="0" baseline="0" noProof="0" dirty="0" smtClean="0">
                <a:ln>
                  <a:noFill/>
                </a:ln>
                <a:solidFill>
                  <a:srgbClr val="C00000"/>
                </a:solidFill>
                <a:effectLst/>
                <a:uLnTx/>
                <a:uFillTx/>
                <a:latin typeface="+mn-lt"/>
                <a:ea typeface="+mn-ea"/>
                <a:cs typeface="+mn-cs"/>
              </a:rPr>
              <a:t> </a:t>
            </a:r>
            <a:r>
              <a:rPr kumimoji="0" lang="id-ID" sz="2200" b="0" i="0" u="none" strike="noStrike" kern="1200" cap="none" spc="0" normalizeH="0" baseline="0" noProof="0" dirty="0" smtClean="0">
                <a:ln>
                  <a:noFill/>
                </a:ln>
                <a:solidFill>
                  <a:srgbClr val="C00000"/>
                </a:solidFill>
                <a:effectLst/>
                <a:uLnTx/>
                <a:uFillTx/>
                <a:latin typeface="+mn-lt"/>
                <a:ea typeface="+mn-ea"/>
                <a:cs typeface="+mn-cs"/>
              </a:rPr>
              <a:t>Hari libur lain=   14 hari</a:t>
            </a:r>
          </a:p>
          <a:p>
            <a:pPr marL="355600" marR="0" lvl="0" indent="-355600" algn="l" defTabSz="914400" rtl="0" eaLnBrk="1" fontAlgn="auto" latinLnBrk="0" hangingPunct="1">
              <a:lnSpc>
                <a:spcPct val="90000"/>
              </a:lnSpc>
              <a:spcBef>
                <a:spcPct val="20000"/>
              </a:spcBef>
              <a:spcAft>
                <a:spcPts val="0"/>
              </a:spcAft>
              <a:buClrTx/>
              <a:buSzTx/>
              <a:buFont typeface="Arial" pitchFamily="34" charset="0"/>
              <a:buChar char="•"/>
              <a:tabLst>
                <a:tab pos="2149475" algn="l"/>
              </a:tabLst>
              <a:defRPr/>
            </a:pPr>
            <a:r>
              <a:rPr kumimoji="0" lang="en-US" sz="2200" b="0" i="0" u="none" strike="noStrike" kern="1200" cap="none" spc="0" normalizeH="0" baseline="0" noProof="0" dirty="0" smtClean="0">
                <a:ln>
                  <a:noFill/>
                </a:ln>
                <a:solidFill>
                  <a:srgbClr val="C00000"/>
                </a:solidFill>
                <a:effectLst/>
                <a:uLnTx/>
                <a:uFillTx/>
                <a:latin typeface="+mn-lt"/>
                <a:ea typeface="+mn-ea"/>
                <a:cs typeface="+mn-cs"/>
              </a:rPr>
              <a:t> </a:t>
            </a:r>
            <a:r>
              <a:rPr kumimoji="0" lang="id-ID" sz="2200" b="0" i="0" u="none" strike="noStrike" kern="1200" cap="none" spc="0" normalizeH="0" baseline="0" noProof="0" dirty="0" smtClean="0">
                <a:ln>
                  <a:noFill/>
                </a:ln>
                <a:solidFill>
                  <a:srgbClr val="C00000"/>
                </a:solidFill>
                <a:effectLst/>
                <a:uLnTx/>
                <a:uFillTx/>
                <a:latin typeface="+mn-lt"/>
                <a:ea typeface="+mn-ea"/>
                <a:cs typeface="+mn-cs"/>
              </a:rPr>
              <a:t>Cuti Tahunan =   12 hari	</a:t>
            </a:r>
          </a:p>
          <a:p>
            <a:pPr marL="0" marR="0" lvl="0" indent="0" algn="l" defTabSz="914400" rtl="0" eaLnBrk="1" fontAlgn="auto" latinLnBrk="0" hangingPunct="1">
              <a:lnSpc>
                <a:spcPct val="90000"/>
              </a:lnSpc>
              <a:spcBef>
                <a:spcPct val="20000"/>
              </a:spcBef>
              <a:spcAft>
                <a:spcPts val="0"/>
              </a:spcAft>
              <a:buClrTx/>
              <a:buSzTx/>
              <a:buFont typeface="Arial" pitchFamily="34" charset="0"/>
              <a:buNone/>
              <a:tabLst/>
              <a:defRPr/>
            </a:pPr>
            <a:r>
              <a:rPr kumimoji="0" lang="id-ID" sz="2200" b="0" i="0" u="none" strike="noStrike" kern="1200" cap="none" spc="0" normalizeH="0" baseline="0" noProof="0" dirty="0" smtClean="0">
                <a:ln>
                  <a:noFill/>
                </a:ln>
                <a:solidFill>
                  <a:schemeClr val="tx1"/>
                </a:solidFill>
                <a:effectLst/>
                <a:uLnTx/>
                <a:uFillTx/>
                <a:latin typeface="+mn-lt"/>
                <a:ea typeface="+mn-ea"/>
                <a:cs typeface="+mn-cs"/>
              </a:rPr>
              <a:t>Hari kerja efektif  = 365 – 78 </a:t>
            </a:r>
          </a:p>
          <a:p>
            <a:pPr marL="0" marR="0" lvl="0" indent="0" algn="l" defTabSz="914400" rtl="0" eaLnBrk="1" fontAlgn="auto" latinLnBrk="0" hangingPunct="1">
              <a:lnSpc>
                <a:spcPct val="90000"/>
              </a:lnSpc>
              <a:spcBef>
                <a:spcPct val="20000"/>
              </a:spcBef>
              <a:spcAft>
                <a:spcPts val="0"/>
              </a:spcAft>
              <a:buClrTx/>
              <a:buSzTx/>
              <a:buFont typeface="Arial" pitchFamily="34" charset="0"/>
              <a:buNone/>
              <a:tabLst/>
              <a:defRPr/>
            </a:pPr>
            <a:r>
              <a:rPr kumimoji="0" lang="id-ID" sz="2200" b="0" i="0" u="none" strike="noStrike" kern="1200" cap="none" spc="0" normalizeH="0" baseline="0" noProof="0" dirty="0" smtClean="0">
                <a:ln>
                  <a:noFill/>
                </a:ln>
                <a:solidFill>
                  <a:schemeClr val="tx1"/>
                </a:solidFill>
                <a:effectLst/>
                <a:uLnTx/>
                <a:uFillTx/>
                <a:latin typeface="+mn-lt"/>
                <a:ea typeface="+mn-ea"/>
                <a:cs typeface="+mn-cs"/>
              </a:rPr>
              <a:t>		      = </a:t>
            </a:r>
            <a:r>
              <a:rPr kumimoji="0" lang="id-ID" sz="2200" b="0" i="0" u="none" strike="noStrike" kern="1200" cap="none" spc="0" normalizeH="0" baseline="0" noProof="0" dirty="0" smtClean="0">
                <a:ln>
                  <a:noFill/>
                </a:ln>
                <a:solidFill>
                  <a:schemeClr val="accent3">
                    <a:lumMod val="50000"/>
                  </a:schemeClr>
                </a:solidFill>
                <a:effectLst/>
                <a:uLnTx/>
                <a:uFillTx/>
                <a:latin typeface="+mn-lt"/>
                <a:ea typeface="+mn-ea"/>
                <a:cs typeface="+mn-cs"/>
              </a:rPr>
              <a:t>287 hari</a:t>
            </a:r>
            <a:r>
              <a:rPr kumimoji="0" lang="en-US" sz="2200" b="0" i="0" u="none" strike="noStrike" kern="1200" cap="none" spc="0" normalizeH="0" baseline="0" noProof="0" dirty="0" smtClean="0">
                <a:ln>
                  <a:noFill/>
                </a:ln>
                <a:solidFill>
                  <a:schemeClr val="accent3">
                    <a:lumMod val="50000"/>
                  </a:schemeClr>
                </a:solidFill>
                <a:effectLst/>
                <a:uLnTx/>
                <a:uFillTx/>
                <a:latin typeface="+mn-lt"/>
                <a:ea typeface="+mn-ea"/>
                <a:cs typeface="+mn-cs"/>
              </a:rPr>
              <a:t>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514350" y="1103313"/>
            <a:ext cx="8229600" cy="4800600"/>
          </a:xfrm>
        </p:spPr>
        <p:txBody>
          <a:bodyPr/>
          <a:lstStyle/>
          <a:p>
            <a:pPr eaLnBrk="1" hangingPunct="1">
              <a:tabLst>
                <a:tab pos="466725" algn="l"/>
              </a:tabLst>
            </a:pPr>
            <a:r>
              <a:rPr lang="en-US" sz="2600" b="1" cap="none" dirty="0" smtClean="0">
                <a:solidFill>
                  <a:srgbClr val="CC9900"/>
                </a:solidFill>
              </a:rPr>
              <a:t>J</a:t>
            </a:r>
            <a:r>
              <a:rPr lang="id-ID" sz="2600" b="1" cap="none" dirty="0" smtClean="0">
                <a:solidFill>
                  <a:srgbClr val="CC9900"/>
                </a:solidFill>
              </a:rPr>
              <a:t>am kerja </a:t>
            </a:r>
            <a:r>
              <a:rPr lang="id-ID" sz="2600" b="0" cap="none" dirty="0" smtClean="0">
                <a:solidFill>
                  <a:srgbClr val="CC9900"/>
                </a:solidFill>
              </a:rPr>
              <a:t>efektif </a:t>
            </a:r>
            <a:r>
              <a:rPr lang="id-ID" sz="2600" b="0" cap="none" dirty="0" smtClean="0">
                <a:solidFill>
                  <a:schemeClr val="tx1"/>
                </a:solidFill>
              </a:rPr>
              <a:t>adalah jumlah jam kerja formal</a:t>
            </a:r>
            <a:r>
              <a:rPr lang="en-US" sz="2600" b="0" cap="none" dirty="0" smtClean="0">
                <a:solidFill>
                  <a:schemeClr val="tx1"/>
                </a:solidFill>
              </a:rPr>
              <a:t> </a:t>
            </a:r>
            <a:r>
              <a:rPr lang="id-ID" sz="2600" b="0" cap="none" dirty="0" smtClean="0">
                <a:solidFill>
                  <a:schemeClr val="tx1"/>
                </a:solidFill>
              </a:rPr>
              <a:t>dikurangi dengan waktu kerja yang hilang karena tidak bekerja </a:t>
            </a:r>
            <a:r>
              <a:rPr lang="id-ID" sz="2600" b="0" i="1" cap="none" dirty="0" smtClean="0">
                <a:solidFill>
                  <a:schemeClr val="tx1"/>
                </a:solidFill>
              </a:rPr>
              <a:t>(allowance) </a:t>
            </a:r>
            <a:r>
              <a:rPr lang="id-ID" sz="2600" b="0" cap="none" dirty="0" smtClean="0">
                <a:solidFill>
                  <a:schemeClr val="tx1"/>
                </a:solidFill>
              </a:rPr>
              <a:t>seperti makan, sholat, dan sebagainya</a:t>
            </a:r>
            <a:r>
              <a:rPr lang="id-ID" sz="2600" b="0" cap="none" dirty="0" smtClean="0">
                <a:solidFill>
                  <a:schemeClr val="hlink"/>
                </a:solidFill>
              </a:rPr>
              <a:t>.</a:t>
            </a:r>
            <a:br>
              <a:rPr lang="id-ID" sz="2600" b="0" cap="none" dirty="0" smtClean="0">
                <a:solidFill>
                  <a:schemeClr val="hlink"/>
                </a:solidFill>
              </a:rPr>
            </a:br>
            <a:r>
              <a:rPr lang="en-US" sz="2600" b="0" cap="none" dirty="0" smtClean="0">
                <a:solidFill>
                  <a:schemeClr val="hlink"/>
                </a:solidFill>
              </a:rPr>
              <a:t/>
            </a:r>
            <a:br>
              <a:rPr lang="en-US" sz="2600" b="0" cap="none" dirty="0" smtClean="0">
                <a:solidFill>
                  <a:schemeClr val="hlink"/>
                </a:solidFill>
              </a:rPr>
            </a:br>
            <a:r>
              <a:rPr lang="id-ID" sz="2600" b="0" cap="none" dirty="0" smtClean="0">
                <a:solidFill>
                  <a:schemeClr val="tx1"/>
                </a:solidFill>
              </a:rPr>
              <a:t>Dalam menghitung jam kerja efektif sebaiknya digunakan ukuran dalam 1 minggu.</a:t>
            </a:r>
            <a:r>
              <a:rPr lang="en-US" sz="2600" cap="none" dirty="0" smtClean="0">
                <a:solidFill>
                  <a:schemeClr val="tx1"/>
                </a:solidFill>
              </a:rPr>
              <a:t/>
            </a:r>
            <a:br>
              <a:rPr lang="en-US" sz="2600" cap="none" dirty="0" smtClean="0">
                <a:solidFill>
                  <a:schemeClr val="tx1"/>
                </a:solidFill>
              </a:rPr>
            </a:br>
            <a:r>
              <a:rPr lang="en-US" sz="2800" cap="none" dirty="0" smtClean="0">
                <a:solidFill>
                  <a:schemeClr val="tx1"/>
                </a:solidFill>
              </a:rPr>
              <a:t/>
            </a:r>
            <a:br>
              <a:rPr lang="en-US" sz="2800" cap="none" dirty="0" smtClean="0">
                <a:solidFill>
                  <a:schemeClr val="tx1"/>
                </a:solidFill>
              </a:rPr>
            </a:br>
            <a:r>
              <a:rPr lang="en-US" sz="2800" dirty="0" smtClean="0">
                <a:solidFill>
                  <a:schemeClr val="tx1"/>
                </a:solidFill>
              </a:rPr>
              <a:t/>
            </a:r>
            <a:br>
              <a:rPr lang="en-US" sz="2800" dirty="0" smtClean="0">
                <a:solidFill>
                  <a:schemeClr val="tx1"/>
                </a:solidFill>
              </a:rPr>
            </a:br>
            <a:endParaRPr lang="en-US" sz="2800" dirty="0" smtClean="0">
              <a:solidFill>
                <a:schemeClr val="tx1"/>
              </a:solidFill>
            </a:endParaRPr>
          </a:p>
        </p:txBody>
      </p:sp>
      <p:sp>
        <p:nvSpPr>
          <p:cNvPr id="3" name="Rectangle 2"/>
          <p:cNvSpPr txBox="1">
            <a:spLocks noChangeArrowheads="1"/>
          </p:cNvSpPr>
          <p:nvPr/>
        </p:nvSpPr>
        <p:spPr bwMode="auto">
          <a:xfrm>
            <a:off x="457200" y="615950"/>
            <a:ext cx="8077200" cy="762000"/>
          </a:xfrm>
          <a:prstGeom prst="rect">
            <a:avLst/>
          </a:prstGeom>
          <a:noFill/>
          <a:ln w="9525">
            <a:noFill/>
            <a:miter lim="800000"/>
            <a:headEnd/>
            <a:tailEnd/>
          </a:ln>
        </p:spPr>
        <p:txBody>
          <a:bodyPr anchor="ctr"/>
          <a:lstStyle/>
          <a:p>
            <a:pPr algn="ctr" fontAlgn="auto">
              <a:spcAft>
                <a:spcPts val="0"/>
              </a:spcAft>
              <a:defRPr/>
            </a:pPr>
            <a:r>
              <a:rPr lang="en-US" sz="3200" b="1" dirty="0">
                <a:solidFill>
                  <a:srgbClr val="00B050"/>
                </a:solidFill>
                <a:latin typeface="+mj-lt"/>
                <a:ea typeface="+mj-ea"/>
                <a:cs typeface="+mj-cs"/>
              </a:rPr>
              <a:t/>
            </a:r>
            <a:br>
              <a:rPr lang="en-US" sz="3200" b="1" dirty="0">
                <a:solidFill>
                  <a:srgbClr val="00B050"/>
                </a:solidFill>
                <a:latin typeface="+mj-lt"/>
                <a:ea typeface="+mj-ea"/>
                <a:cs typeface="+mj-cs"/>
              </a:rPr>
            </a:br>
            <a:r>
              <a:rPr lang="en-US" sz="3200" b="1" dirty="0">
                <a:solidFill>
                  <a:srgbClr val="00B050"/>
                </a:solidFill>
                <a:effectLst>
                  <a:outerShdw blurRad="38100" dist="38100" dir="2700000" algn="tl">
                    <a:srgbClr val="000000">
                      <a:alpha val="43137"/>
                    </a:srgbClr>
                  </a:outerShdw>
                </a:effectLst>
                <a:latin typeface="+mj-lt"/>
                <a:ea typeface="+mj-ea"/>
                <a:cs typeface="+mj-cs"/>
              </a:rPr>
              <a:t>Jam </a:t>
            </a:r>
            <a:r>
              <a:rPr lang="en-US" sz="3200" b="1" dirty="0" err="1">
                <a:solidFill>
                  <a:srgbClr val="00B050"/>
                </a:solidFill>
                <a:effectLst>
                  <a:outerShdw blurRad="38100" dist="38100" dir="2700000" algn="tl">
                    <a:srgbClr val="000000">
                      <a:alpha val="43137"/>
                    </a:srgbClr>
                  </a:outerShdw>
                </a:effectLst>
                <a:latin typeface="+mj-lt"/>
                <a:ea typeface="+mj-ea"/>
                <a:cs typeface="+mj-cs"/>
              </a:rPr>
              <a:t>Kerja</a:t>
            </a:r>
            <a:r>
              <a:rPr lang="en-US" sz="3200" b="1" dirty="0">
                <a:solidFill>
                  <a:srgbClr val="00B050"/>
                </a:solidFill>
                <a:effectLst>
                  <a:outerShdw blurRad="38100" dist="38100" dir="2700000" algn="tl">
                    <a:srgbClr val="000000">
                      <a:alpha val="43137"/>
                    </a:srgbClr>
                  </a:outerShdw>
                </a:effectLst>
                <a:latin typeface="+mj-lt"/>
                <a:ea typeface="+mj-ea"/>
                <a:cs typeface="+mj-cs"/>
              </a:rPr>
              <a:t> </a:t>
            </a:r>
            <a:r>
              <a:rPr lang="en-US" sz="3200" b="1" dirty="0" err="1">
                <a:solidFill>
                  <a:srgbClr val="00B050"/>
                </a:solidFill>
                <a:effectLst>
                  <a:outerShdw blurRad="38100" dist="38100" dir="2700000" algn="tl">
                    <a:srgbClr val="000000">
                      <a:alpha val="43137"/>
                    </a:srgbClr>
                  </a:outerShdw>
                </a:effectLst>
                <a:latin typeface="+mj-lt"/>
                <a:ea typeface="+mj-ea"/>
                <a:cs typeface="+mj-cs"/>
              </a:rPr>
              <a:t>Efektif</a:t>
            </a:r>
            <a:r>
              <a:rPr lang="id-ID" sz="3200" b="1" dirty="0">
                <a:solidFill>
                  <a:srgbClr val="00B050"/>
                </a:solidFill>
                <a:effectLst>
                  <a:outerShdw blurRad="38100" dist="38100" dir="2700000" algn="tl">
                    <a:srgbClr val="000000">
                      <a:alpha val="43137"/>
                    </a:srgbClr>
                  </a:outerShdw>
                </a:effectLst>
                <a:latin typeface="+mj-lt"/>
                <a:ea typeface="+mj-ea"/>
                <a:cs typeface="+mj-cs"/>
              </a:rPr>
              <a:t/>
            </a:r>
            <a:br>
              <a:rPr lang="id-ID" sz="3200" b="1" dirty="0">
                <a:solidFill>
                  <a:srgbClr val="00B050"/>
                </a:solidFill>
                <a:effectLst>
                  <a:outerShdw blurRad="38100" dist="38100" dir="2700000" algn="tl">
                    <a:srgbClr val="000000">
                      <a:alpha val="43137"/>
                    </a:srgbClr>
                  </a:outerShdw>
                </a:effectLst>
                <a:latin typeface="+mj-lt"/>
                <a:ea typeface="+mj-ea"/>
                <a:cs typeface="+mj-cs"/>
              </a:rPr>
            </a:br>
            <a:endParaRPr lang="en-US" sz="3200" b="1" dirty="0">
              <a:solidFill>
                <a:srgbClr val="00B050"/>
              </a:solidFill>
              <a:effectLst>
                <a:outerShdw blurRad="38100" dist="38100" dir="2700000" algn="tl">
                  <a:srgbClr val="000000">
                    <a:alpha val="43137"/>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1181472" y="908720"/>
            <a:ext cx="7494984" cy="5280372"/>
          </a:xfrm>
          <a:prstGeom prst="rect">
            <a:avLst/>
          </a:prstGeom>
          <a:noFill/>
          <a:ln w="9525">
            <a:noFill/>
            <a:miter lim="800000"/>
            <a:headEnd/>
            <a:tailEnd/>
          </a:ln>
        </p:spPr>
        <p:txBody>
          <a:bodyPr anchor="ctr"/>
          <a:lstStyle/>
          <a:p>
            <a:pPr>
              <a:tabLst>
                <a:tab pos="355600" algn="l"/>
                <a:tab pos="712788" algn="l"/>
                <a:tab pos="3051175" algn="l"/>
              </a:tabLst>
              <a:defRPr/>
            </a:pPr>
            <a:r>
              <a:rPr lang="en-US" dirty="0" err="1" smtClean="0">
                <a:latin typeface="+mj-lt"/>
                <a:ea typeface="+mj-ea"/>
                <a:cs typeface="+mj-cs"/>
              </a:rPr>
              <a:t>Jumlah</a:t>
            </a:r>
            <a:r>
              <a:rPr lang="en-US" dirty="0" smtClean="0">
                <a:latin typeface="+mj-lt"/>
                <a:ea typeface="+mj-ea"/>
                <a:cs typeface="+mj-cs"/>
              </a:rPr>
              <a:t> </a:t>
            </a:r>
            <a:r>
              <a:rPr lang="en-US" dirty="0">
                <a:latin typeface="+mj-lt"/>
                <a:ea typeface="+mj-ea"/>
                <a:cs typeface="+mj-cs"/>
              </a:rPr>
              <a:t>jam </a:t>
            </a:r>
            <a:r>
              <a:rPr lang="en-US" dirty="0" err="1">
                <a:latin typeface="+mj-lt"/>
                <a:ea typeface="+mj-ea"/>
                <a:cs typeface="+mj-cs"/>
              </a:rPr>
              <a:t>kerja</a:t>
            </a:r>
            <a:r>
              <a:rPr lang="en-US" dirty="0">
                <a:latin typeface="+mj-lt"/>
                <a:ea typeface="+mj-ea"/>
                <a:cs typeface="+mj-cs"/>
              </a:rPr>
              <a:t> formal 1 </a:t>
            </a:r>
            <a:r>
              <a:rPr lang="en-US" dirty="0" err="1">
                <a:latin typeface="+mj-lt"/>
                <a:ea typeface="+mj-ea"/>
                <a:cs typeface="+mj-cs"/>
              </a:rPr>
              <a:t>minggu</a:t>
            </a:r>
            <a:r>
              <a:rPr lang="id-ID" dirty="0">
                <a:latin typeface="+mj-lt"/>
                <a:ea typeface="+mj-ea"/>
                <a:cs typeface="+mj-cs"/>
              </a:rPr>
              <a:t> </a:t>
            </a:r>
            <a:r>
              <a:rPr lang="en-US" dirty="0">
                <a:latin typeface="+mj-lt"/>
                <a:ea typeface="+mj-ea"/>
                <a:cs typeface="+mj-cs"/>
              </a:rPr>
              <a:t>= 37,5 Jam</a:t>
            </a:r>
            <a:br>
              <a:rPr lang="en-US" dirty="0">
                <a:latin typeface="+mj-lt"/>
                <a:ea typeface="+mj-ea"/>
                <a:cs typeface="+mj-cs"/>
              </a:rPr>
            </a:br>
            <a:r>
              <a:rPr lang="en-US" dirty="0" err="1" smtClean="0">
                <a:latin typeface="+mj-lt"/>
                <a:ea typeface="+mj-ea"/>
                <a:cs typeface="+mj-cs"/>
              </a:rPr>
              <a:t>dengan</a:t>
            </a:r>
            <a:r>
              <a:rPr lang="en-US" dirty="0" smtClean="0">
                <a:latin typeface="+mj-lt"/>
                <a:ea typeface="+mj-ea"/>
                <a:cs typeface="+mj-cs"/>
              </a:rPr>
              <a:t> </a:t>
            </a:r>
            <a:r>
              <a:rPr lang="en-US" dirty="0" err="1">
                <a:latin typeface="+mj-lt"/>
                <a:ea typeface="+mj-ea"/>
                <a:cs typeface="+mj-cs"/>
              </a:rPr>
              <a:t>rincian</a:t>
            </a:r>
            <a:r>
              <a:rPr lang="en-US" dirty="0">
                <a:latin typeface="+mj-lt"/>
                <a:ea typeface="+mj-ea"/>
                <a:cs typeface="+mj-cs"/>
              </a:rPr>
              <a:t>:</a:t>
            </a:r>
            <a:br>
              <a:rPr lang="en-US" dirty="0">
                <a:latin typeface="+mj-lt"/>
                <a:ea typeface="+mj-ea"/>
                <a:cs typeface="+mj-cs"/>
              </a:rPr>
            </a:br>
            <a:r>
              <a:rPr lang="en-US" dirty="0">
                <a:latin typeface="+mj-lt"/>
                <a:ea typeface="+mj-ea"/>
                <a:cs typeface="+mj-cs"/>
              </a:rPr>
              <a:t>	- </a:t>
            </a:r>
            <a:r>
              <a:rPr lang="en-US" dirty="0" err="1">
                <a:latin typeface="+mj-lt"/>
                <a:ea typeface="+mj-ea"/>
                <a:cs typeface="+mj-cs"/>
              </a:rPr>
              <a:t>Senin</a:t>
            </a:r>
            <a:r>
              <a:rPr lang="en-US" dirty="0">
                <a:latin typeface="+mj-lt"/>
                <a:ea typeface="+mj-ea"/>
                <a:cs typeface="+mj-cs"/>
              </a:rPr>
              <a:t> </a:t>
            </a:r>
            <a:r>
              <a:rPr lang="en-US" dirty="0" err="1">
                <a:latin typeface="+mj-lt"/>
                <a:ea typeface="+mj-ea"/>
                <a:cs typeface="+mj-cs"/>
              </a:rPr>
              <a:t>s.d</a:t>
            </a:r>
            <a:r>
              <a:rPr lang="en-US" dirty="0">
                <a:latin typeface="+mj-lt"/>
                <a:ea typeface="+mj-ea"/>
                <a:cs typeface="+mj-cs"/>
              </a:rPr>
              <a:t>. </a:t>
            </a:r>
            <a:r>
              <a:rPr lang="en-US" dirty="0" err="1">
                <a:latin typeface="+mj-lt"/>
                <a:ea typeface="+mj-ea"/>
                <a:cs typeface="+mj-cs"/>
              </a:rPr>
              <a:t>Kamis</a:t>
            </a:r>
            <a:r>
              <a:rPr lang="en-US" dirty="0">
                <a:latin typeface="+mj-lt"/>
                <a:ea typeface="+mj-ea"/>
                <a:cs typeface="+mj-cs"/>
              </a:rPr>
              <a:t>:</a:t>
            </a:r>
            <a:br>
              <a:rPr lang="en-US" dirty="0">
                <a:latin typeface="+mj-lt"/>
                <a:ea typeface="+mj-ea"/>
                <a:cs typeface="+mj-cs"/>
              </a:rPr>
            </a:br>
            <a:r>
              <a:rPr lang="en-US" dirty="0">
                <a:latin typeface="+mj-lt"/>
                <a:ea typeface="+mj-ea"/>
                <a:cs typeface="+mj-cs"/>
              </a:rPr>
              <a:t>		</a:t>
            </a:r>
            <a:r>
              <a:rPr lang="en-US" dirty="0" err="1">
                <a:latin typeface="+mj-lt"/>
                <a:ea typeface="+mj-ea"/>
                <a:cs typeface="+mj-cs"/>
              </a:rPr>
              <a:t>pukul</a:t>
            </a:r>
            <a:r>
              <a:rPr lang="en-US" dirty="0">
                <a:latin typeface="+mj-lt"/>
                <a:ea typeface="+mj-ea"/>
                <a:cs typeface="+mj-cs"/>
              </a:rPr>
              <a:t> 7.30 – 12.00 WIB  </a:t>
            </a:r>
            <a:r>
              <a:rPr lang="id-ID" dirty="0" smtClean="0">
                <a:latin typeface="+mj-lt"/>
                <a:ea typeface="+mj-ea"/>
                <a:cs typeface="+mj-cs"/>
              </a:rPr>
              <a:t>	</a:t>
            </a:r>
            <a:r>
              <a:rPr lang="en-US" dirty="0" smtClean="0">
                <a:latin typeface="+mj-lt"/>
                <a:ea typeface="+mj-ea"/>
                <a:cs typeface="+mj-cs"/>
              </a:rPr>
              <a:t>= </a:t>
            </a:r>
            <a:r>
              <a:rPr lang="en-US" dirty="0">
                <a:latin typeface="+mj-lt"/>
                <a:ea typeface="+mj-ea"/>
                <a:cs typeface="+mj-cs"/>
              </a:rPr>
              <a:t>4,5 jam</a:t>
            </a:r>
            <a:br>
              <a:rPr lang="en-US" dirty="0">
                <a:latin typeface="+mj-lt"/>
                <a:ea typeface="+mj-ea"/>
                <a:cs typeface="+mj-cs"/>
              </a:rPr>
            </a:br>
            <a:r>
              <a:rPr lang="en-US" dirty="0">
                <a:latin typeface="+mj-lt"/>
                <a:ea typeface="+mj-ea"/>
                <a:cs typeface="+mj-cs"/>
              </a:rPr>
              <a:t>		</a:t>
            </a:r>
            <a:r>
              <a:rPr lang="en-US" dirty="0" err="1">
                <a:latin typeface="+mj-lt"/>
                <a:ea typeface="+mj-ea"/>
                <a:cs typeface="+mj-cs"/>
              </a:rPr>
              <a:t>pukul</a:t>
            </a:r>
            <a:r>
              <a:rPr lang="en-US" dirty="0">
                <a:latin typeface="+mj-lt"/>
                <a:ea typeface="+mj-ea"/>
                <a:cs typeface="+mj-cs"/>
              </a:rPr>
              <a:t> 12.00- 13.00 WIB </a:t>
            </a:r>
            <a:r>
              <a:rPr lang="id-ID" dirty="0" smtClean="0">
                <a:latin typeface="+mj-lt"/>
                <a:ea typeface="+mj-ea"/>
                <a:cs typeface="+mj-cs"/>
              </a:rPr>
              <a:t>	</a:t>
            </a:r>
            <a:r>
              <a:rPr lang="en-US" dirty="0" smtClean="0">
                <a:latin typeface="+mj-lt"/>
                <a:ea typeface="+mj-ea"/>
                <a:cs typeface="+mj-cs"/>
              </a:rPr>
              <a:t>= </a:t>
            </a:r>
            <a:r>
              <a:rPr lang="en-US" dirty="0" err="1">
                <a:latin typeface="+mj-lt"/>
                <a:ea typeface="+mj-ea"/>
                <a:cs typeface="+mj-cs"/>
              </a:rPr>
              <a:t>istirahat</a:t>
            </a:r>
            <a:r>
              <a:rPr lang="en-US" dirty="0">
                <a:latin typeface="+mj-lt"/>
                <a:ea typeface="+mj-ea"/>
                <a:cs typeface="+mj-cs"/>
              </a:rPr>
              <a:t/>
            </a:r>
            <a:br>
              <a:rPr lang="en-US" dirty="0">
                <a:latin typeface="+mj-lt"/>
                <a:ea typeface="+mj-ea"/>
                <a:cs typeface="+mj-cs"/>
              </a:rPr>
            </a:br>
            <a:r>
              <a:rPr lang="en-US" dirty="0">
                <a:latin typeface="+mj-lt"/>
                <a:ea typeface="+mj-ea"/>
                <a:cs typeface="+mj-cs"/>
              </a:rPr>
              <a:t>		</a:t>
            </a:r>
            <a:r>
              <a:rPr lang="en-US" dirty="0" err="1">
                <a:latin typeface="+mj-lt"/>
                <a:ea typeface="+mj-ea"/>
                <a:cs typeface="+mj-cs"/>
              </a:rPr>
              <a:t>pukul</a:t>
            </a:r>
            <a:r>
              <a:rPr lang="en-US" dirty="0">
                <a:latin typeface="+mj-lt"/>
                <a:ea typeface="+mj-ea"/>
                <a:cs typeface="+mj-cs"/>
              </a:rPr>
              <a:t> 13.00- 16.00 WIB </a:t>
            </a:r>
            <a:r>
              <a:rPr lang="id-ID" dirty="0" smtClean="0">
                <a:latin typeface="+mj-lt"/>
                <a:ea typeface="+mj-ea"/>
                <a:cs typeface="+mj-cs"/>
              </a:rPr>
              <a:t>	</a:t>
            </a:r>
            <a:r>
              <a:rPr lang="en-US" dirty="0" smtClean="0">
                <a:latin typeface="+mj-lt"/>
                <a:ea typeface="+mj-ea"/>
                <a:cs typeface="+mj-cs"/>
              </a:rPr>
              <a:t>= </a:t>
            </a:r>
            <a:r>
              <a:rPr lang="en-US" dirty="0">
                <a:latin typeface="+mj-lt"/>
                <a:ea typeface="+mj-ea"/>
                <a:cs typeface="+mj-cs"/>
              </a:rPr>
              <a:t>3 jam</a:t>
            </a:r>
            <a:r>
              <a:rPr lang="id-ID" sz="2800" dirty="0">
                <a:solidFill>
                  <a:schemeClr val="tx2"/>
                </a:solidFill>
                <a:latin typeface="+mj-lt"/>
                <a:ea typeface="+mj-ea"/>
                <a:cs typeface="+mj-cs"/>
              </a:rPr>
              <a:t/>
            </a:r>
            <a:br>
              <a:rPr lang="id-ID" sz="2800" dirty="0">
                <a:solidFill>
                  <a:schemeClr val="tx2"/>
                </a:solidFill>
                <a:latin typeface="+mj-lt"/>
                <a:ea typeface="+mj-ea"/>
                <a:cs typeface="+mj-cs"/>
              </a:rPr>
            </a:br>
            <a:r>
              <a:rPr lang="en-US" sz="2800" dirty="0">
                <a:solidFill>
                  <a:schemeClr val="tx2"/>
                </a:solidFill>
                <a:latin typeface="+mj-lt"/>
                <a:ea typeface="+mj-ea"/>
                <a:cs typeface="+mj-cs"/>
              </a:rPr>
              <a:t>                                </a:t>
            </a:r>
            <a:r>
              <a:rPr lang="id-ID" sz="2800" dirty="0" smtClean="0">
                <a:solidFill>
                  <a:schemeClr val="tx2"/>
                </a:solidFill>
                <a:latin typeface="+mj-lt"/>
                <a:ea typeface="+mj-ea"/>
                <a:cs typeface="+mj-cs"/>
              </a:rPr>
              <a:t> </a:t>
            </a:r>
            <a:r>
              <a:rPr lang="en-US" dirty="0" smtClean="0">
                <a:latin typeface="+mj-lt"/>
                <a:ea typeface="+mj-ea"/>
                <a:cs typeface="+mj-cs"/>
              </a:rPr>
              <a:t>7,5 </a:t>
            </a:r>
            <a:r>
              <a:rPr lang="en-US" dirty="0">
                <a:latin typeface="+mj-lt"/>
                <a:ea typeface="+mj-ea"/>
                <a:cs typeface="+mj-cs"/>
              </a:rPr>
              <a:t>jam x 4 (</a:t>
            </a:r>
            <a:r>
              <a:rPr lang="en-US" dirty="0" err="1">
                <a:latin typeface="+mj-lt"/>
                <a:ea typeface="+mj-ea"/>
                <a:cs typeface="+mj-cs"/>
              </a:rPr>
              <a:t>hari</a:t>
            </a:r>
            <a:r>
              <a:rPr lang="en-US" dirty="0">
                <a:latin typeface="+mj-lt"/>
                <a:ea typeface="+mj-ea"/>
                <a:cs typeface="+mj-cs"/>
              </a:rPr>
              <a:t>) = 30 jam</a:t>
            </a:r>
            <a:r>
              <a:rPr lang="en-US" sz="2800" dirty="0">
                <a:latin typeface="+mj-lt"/>
                <a:ea typeface="+mj-ea"/>
                <a:cs typeface="+mj-cs"/>
              </a:rPr>
              <a:t/>
            </a:r>
            <a:br>
              <a:rPr lang="en-US" sz="2800" dirty="0">
                <a:latin typeface="+mj-lt"/>
                <a:ea typeface="+mj-ea"/>
                <a:cs typeface="+mj-cs"/>
              </a:rPr>
            </a:br>
            <a:r>
              <a:rPr lang="en-US" sz="2800" dirty="0">
                <a:latin typeface="+mj-lt"/>
                <a:ea typeface="+mj-ea"/>
                <a:cs typeface="+mj-cs"/>
              </a:rPr>
              <a:t>    </a:t>
            </a:r>
            <a:r>
              <a:rPr lang="en-US" dirty="0">
                <a:latin typeface="+mj-lt"/>
                <a:ea typeface="+mj-ea"/>
                <a:cs typeface="+mj-cs"/>
              </a:rPr>
              <a:t>- </a:t>
            </a:r>
            <a:r>
              <a:rPr lang="en-US" dirty="0" err="1">
                <a:latin typeface="+mj-lt"/>
                <a:ea typeface="+mj-ea"/>
                <a:cs typeface="+mj-cs"/>
              </a:rPr>
              <a:t>Jum’at</a:t>
            </a:r>
            <a:r>
              <a:rPr lang="en-US" dirty="0">
                <a:latin typeface="+mj-lt"/>
                <a:ea typeface="+mj-ea"/>
                <a:cs typeface="+mj-cs"/>
              </a:rPr>
              <a:t>:</a:t>
            </a:r>
            <a:br>
              <a:rPr lang="en-US" dirty="0">
                <a:latin typeface="+mj-lt"/>
                <a:ea typeface="+mj-ea"/>
                <a:cs typeface="+mj-cs"/>
              </a:rPr>
            </a:br>
            <a:r>
              <a:rPr lang="en-US" dirty="0">
                <a:latin typeface="+mj-lt"/>
                <a:ea typeface="+mj-ea"/>
                <a:cs typeface="+mj-cs"/>
              </a:rPr>
              <a:t>           </a:t>
            </a:r>
            <a:r>
              <a:rPr lang="en-US" dirty="0" err="1" smtClean="0">
                <a:latin typeface="+mj-lt"/>
                <a:ea typeface="+mj-ea"/>
                <a:cs typeface="+mj-cs"/>
              </a:rPr>
              <a:t>pukul</a:t>
            </a:r>
            <a:r>
              <a:rPr lang="en-US" dirty="0" smtClean="0">
                <a:latin typeface="+mj-lt"/>
                <a:ea typeface="+mj-ea"/>
                <a:cs typeface="+mj-cs"/>
              </a:rPr>
              <a:t> </a:t>
            </a:r>
            <a:r>
              <a:rPr lang="en-US" dirty="0">
                <a:latin typeface="+mj-lt"/>
                <a:ea typeface="+mj-ea"/>
                <a:cs typeface="+mj-cs"/>
              </a:rPr>
              <a:t>7.30 – 11.30 WIB </a:t>
            </a:r>
            <a:r>
              <a:rPr lang="id-ID" dirty="0" smtClean="0">
                <a:latin typeface="+mj-lt"/>
                <a:ea typeface="+mj-ea"/>
                <a:cs typeface="+mj-cs"/>
              </a:rPr>
              <a:t>	</a:t>
            </a:r>
            <a:r>
              <a:rPr lang="en-US" dirty="0" smtClean="0">
                <a:latin typeface="+mj-lt"/>
                <a:ea typeface="+mj-ea"/>
                <a:cs typeface="+mj-cs"/>
              </a:rPr>
              <a:t>= </a:t>
            </a:r>
            <a:r>
              <a:rPr lang="en-US" dirty="0">
                <a:latin typeface="+mj-lt"/>
                <a:ea typeface="+mj-ea"/>
                <a:cs typeface="+mj-cs"/>
              </a:rPr>
              <a:t>4 jam</a:t>
            </a:r>
            <a:br>
              <a:rPr lang="en-US" dirty="0">
                <a:latin typeface="+mj-lt"/>
                <a:ea typeface="+mj-ea"/>
                <a:cs typeface="+mj-cs"/>
              </a:rPr>
            </a:br>
            <a:r>
              <a:rPr lang="en-US" dirty="0">
                <a:latin typeface="+mj-lt"/>
                <a:ea typeface="+mj-ea"/>
                <a:cs typeface="+mj-cs"/>
              </a:rPr>
              <a:t>   		</a:t>
            </a:r>
            <a:r>
              <a:rPr lang="en-US" dirty="0" err="1">
                <a:latin typeface="+mj-lt"/>
                <a:ea typeface="+mj-ea"/>
                <a:cs typeface="+mj-cs"/>
              </a:rPr>
              <a:t>pukul</a:t>
            </a:r>
            <a:r>
              <a:rPr lang="en-US" dirty="0">
                <a:latin typeface="+mj-lt"/>
                <a:ea typeface="+mj-ea"/>
                <a:cs typeface="+mj-cs"/>
              </a:rPr>
              <a:t> 11.30 -13.00 WIB </a:t>
            </a:r>
            <a:r>
              <a:rPr lang="id-ID" dirty="0" smtClean="0">
                <a:latin typeface="+mj-lt"/>
                <a:ea typeface="+mj-ea"/>
                <a:cs typeface="+mj-cs"/>
              </a:rPr>
              <a:t>	</a:t>
            </a:r>
            <a:r>
              <a:rPr lang="en-US" dirty="0" smtClean="0">
                <a:latin typeface="+mj-lt"/>
                <a:ea typeface="+mj-ea"/>
                <a:cs typeface="+mj-cs"/>
              </a:rPr>
              <a:t>= </a:t>
            </a:r>
            <a:r>
              <a:rPr lang="en-US" dirty="0" err="1">
                <a:latin typeface="+mj-lt"/>
                <a:ea typeface="+mj-ea"/>
                <a:cs typeface="+mj-cs"/>
              </a:rPr>
              <a:t>istirahat</a:t>
            </a:r>
            <a:r>
              <a:rPr lang="en-US" dirty="0">
                <a:latin typeface="+mj-lt"/>
                <a:ea typeface="+mj-ea"/>
                <a:cs typeface="+mj-cs"/>
              </a:rPr>
              <a:t/>
            </a:r>
            <a:br>
              <a:rPr lang="en-US" dirty="0">
                <a:latin typeface="+mj-lt"/>
                <a:ea typeface="+mj-ea"/>
                <a:cs typeface="+mj-cs"/>
              </a:rPr>
            </a:br>
            <a:r>
              <a:rPr lang="en-US" dirty="0">
                <a:latin typeface="+mj-lt"/>
                <a:ea typeface="+mj-ea"/>
                <a:cs typeface="+mj-cs"/>
              </a:rPr>
              <a:t>        	</a:t>
            </a:r>
            <a:r>
              <a:rPr lang="en-US" dirty="0" err="1">
                <a:latin typeface="+mj-lt"/>
                <a:ea typeface="+mj-ea"/>
                <a:cs typeface="+mj-cs"/>
              </a:rPr>
              <a:t>pukul</a:t>
            </a:r>
            <a:r>
              <a:rPr lang="en-US" dirty="0">
                <a:latin typeface="+mj-lt"/>
                <a:ea typeface="+mj-ea"/>
                <a:cs typeface="+mj-cs"/>
              </a:rPr>
              <a:t> 13.00 -16.30 WIB </a:t>
            </a:r>
            <a:r>
              <a:rPr lang="id-ID" dirty="0" smtClean="0">
                <a:latin typeface="+mj-lt"/>
                <a:ea typeface="+mj-ea"/>
                <a:cs typeface="+mj-cs"/>
              </a:rPr>
              <a:t>	</a:t>
            </a:r>
            <a:r>
              <a:rPr lang="en-US" dirty="0" smtClean="0">
                <a:latin typeface="+mj-lt"/>
                <a:ea typeface="+mj-ea"/>
                <a:cs typeface="+mj-cs"/>
              </a:rPr>
              <a:t>= </a:t>
            </a:r>
            <a:r>
              <a:rPr lang="en-US" dirty="0">
                <a:latin typeface="+mj-lt"/>
                <a:ea typeface="+mj-ea"/>
                <a:cs typeface="+mj-cs"/>
              </a:rPr>
              <a:t>3,5 jam</a:t>
            </a:r>
            <a:r>
              <a:rPr lang="en-US" sz="2800" dirty="0">
                <a:latin typeface="+mj-lt"/>
                <a:ea typeface="+mj-ea"/>
                <a:cs typeface="+mj-cs"/>
              </a:rPr>
              <a:t/>
            </a:r>
            <a:br>
              <a:rPr lang="en-US" sz="2800" dirty="0">
                <a:latin typeface="+mj-lt"/>
                <a:ea typeface="+mj-ea"/>
                <a:cs typeface="+mj-cs"/>
              </a:rPr>
            </a:br>
            <a:r>
              <a:rPr lang="en-US" sz="2800" dirty="0">
                <a:latin typeface="+mj-lt"/>
                <a:ea typeface="+mj-ea"/>
                <a:cs typeface="+mj-cs"/>
              </a:rPr>
              <a:t>                                 </a:t>
            </a:r>
            <a:r>
              <a:rPr lang="en-US" dirty="0" smtClean="0">
                <a:latin typeface="+mj-lt"/>
                <a:ea typeface="+mj-ea"/>
                <a:cs typeface="+mj-cs"/>
              </a:rPr>
              <a:t>7,5 jam</a:t>
            </a:r>
            <a:endParaRPr lang="en-US" dirty="0">
              <a:latin typeface="+mj-lt"/>
              <a:ea typeface="+mj-ea"/>
              <a:cs typeface="+mj-cs"/>
            </a:endParaRPr>
          </a:p>
          <a:p>
            <a:pPr>
              <a:tabLst>
                <a:tab pos="466725" algn="l"/>
              </a:tabLst>
              <a:defRPr/>
            </a:pPr>
            <a:r>
              <a:rPr lang="en-US" dirty="0">
                <a:latin typeface="+mj-lt"/>
                <a:ea typeface="+mj-ea"/>
                <a:cs typeface="+mj-cs"/>
              </a:rPr>
              <a:t>      -Total jam </a:t>
            </a:r>
            <a:r>
              <a:rPr lang="en-US" dirty="0" err="1">
                <a:latin typeface="+mj-lt"/>
                <a:ea typeface="+mj-ea"/>
                <a:cs typeface="+mj-cs"/>
              </a:rPr>
              <a:t>kerja</a:t>
            </a:r>
            <a:r>
              <a:rPr lang="en-US" dirty="0">
                <a:latin typeface="+mj-lt"/>
                <a:ea typeface="+mj-ea"/>
                <a:cs typeface="+mj-cs"/>
              </a:rPr>
              <a:t> </a:t>
            </a:r>
            <a:r>
              <a:rPr lang="en-US" dirty="0" err="1">
                <a:latin typeface="+mj-lt"/>
                <a:ea typeface="+mj-ea"/>
                <a:cs typeface="+mj-cs"/>
              </a:rPr>
              <a:t>efektif</a:t>
            </a:r>
            <a:r>
              <a:rPr lang="en-US" dirty="0">
                <a:latin typeface="+mj-lt"/>
                <a:ea typeface="+mj-ea"/>
                <a:cs typeface="+mj-cs"/>
              </a:rPr>
              <a:t> 1 </a:t>
            </a:r>
            <a:r>
              <a:rPr lang="en-US" dirty="0" err="1" smtClean="0">
                <a:latin typeface="+mj-lt"/>
                <a:ea typeface="+mj-ea"/>
                <a:cs typeface="+mj-cs"/>
              </a:rPr>
              <a:t>minggu</a:t>
            </a:r>
            <a:r>
              <a:rPr lang="en-US" dirty="0" smtClean="0">
                <a:latin typeface="+mj-lt"/>
                <a:ea typeface="+mj-ea"/>
                <a:cs typeface="+mj-cs"/>
              </a:rPr>
              <a:t> 30 </a:t>
            </a:r>
            <a:r>
              <a:rPr lang="en-US" dirty="0">
                <a:latin typeface="+mj-lt"/>
                <a:ea typeface="+mj-ea"/>
                <a:cs typeface="+mj-cs"/>
              </a:rPr>
              <a:t>jam + 7,5 jam </a:t>
            </a:r>
            <a:endParaRPr lang="id-ID" dirty="0" smtClean="0">
              <a:latin typeface="+mj-lt"/>
              <a:ea typeface="+mj-ea"/>
              <a:cs typeface="+mj-cs"/>
            </a:endParaRPr>
          </a:p>
          <a:p>
            <a:pPr>
              <a:tabLst>
                <a:tab pos="466725" algn="l"/>
              </a:tabLst>
              <a:defRPr/>
            </a:pPr>
            <a:r>
              <a:rPr lang="id-ID" dirty="0" smtClean="0">
                <a:latin typeface="+mj-lt"/>
                <a:ea typeface="+mj-ea"/>
                <a:cs typeface="+mj-cs"/>
              </a:rPr>
              <a:t>					    </a:t>
            </a:r>
            <a:r>
              <a:rPr lang="en-US" dirty="0" smtClean="0">
                <a:latin typeface="+mj-lt"/>
                <a:ea typeface="+mj-ea"/>
                <a:cs typeface="+mj-cs"/>
              </a:rPr>
              <a:t>= </a:t>
            </a:r>
            <a:r>
              <a:rPr lang="en-US" b="1" dirty="0">
                <a:solidFill>
                  <a:srgbClr val="FF0000"/>
                </a:solidFill>
                <a:latin typeface="+mj-lt"/>
                <a:ea typeface="+mj-ea"/>
                <a:cs typeface="+mj-cs"/>
              </a:rPr>
              <a:t>37,5 jam</a:t>
            </a:r>
            <a:r>
              <a:rPr lang="en-US" sz="2800" dirty="0">
                <a:solidFill>
                  <a:srgbClr val="FF0000"/>
                </a:solidFill>
                <a:latin typeface="+mj-lt"/>
                <a:ea typeface="+mj-ea"/>
                <a:cs typeface="+mj-cs"/>
              </a:rPr>
              <a:t/>
            </a:r>
            <a:br>
              <a:rPr lang="en-US" sz="2800" dirty="0">
                <a:solidFill>
                  <a:srgbClr val="FF0000"/>
                </a:solidFill>
                <a:latin typeface="+mj-lt"/>
                <a:ea typeface="+mj-ea"/>
                <a:cs typeface="+mj-cs"/>
              </a:rPr>
            </a:br>
            <a:endParaRPr lang="en-US" sz="2800" dirty="0">
              <a:solidFill>
                <a:srgbClr val="FF0000"/>
              </a:solidFill>
              <a:latin typeface="+mj-lt"/>
              <a:ea typeface="+mj-ea"/>
              <a:cs typeface="+mj-cs"/>
            </a:endParaRPr>
          </a:p>
        </p:txBody>
      </p:sp>
      <p:cxnSp>
        <p:nvCxnSpPr>
          <p:cNvPr id="5" name="Straight Connector 4"/>
          <p:cNvCxnSpPr/>
          <p:nvPr/>
        </p:nvCxnSpPr>
        <p:spPr>
          <a:xfrm>
            <a:off x="5004048" y="2852936"/>
            <a:ext cx="1066800" cy="1588"/>
          </a:xfrm>
          <a:prstGeom prst="line">
            <a:avLst/>
          </a:prstGeom>
        </p:spPr>
        <p:style>
          <a:lnRef idx="2">
            <a:schemeClr val="dk1"/>
          </a:lnRef>
          <a:fillRef idx="0">
            <a:schemeClr val="dk1"/>
          </a:fillRef>
          <a:effectRef idx="1">
            <a:schemeClr val="dk1"/>
          </a:effectRef>
          <a:fontRef idx="minor">
            <a:schemeClr val="tx1"/>
          </a:fontRef>
        </p:style>
      </p:cxnSp>
      <p:cxnSp>
        <p:nvCxnSpPr>
          <p:cNvPr id="6" name="Straight Connector 5"/>
          <p:cNvCxnSpPr/>
          <p:nvPr/>
        </p:nvCxnSpPr>
        <p:spPr>
          <a:xfrm>
            <a:off x="5148064" y="4509120"/>
            <a:ext cx="1066800" cy="1588"/>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sz="quarter" idx="1"/>
          </p:nvPr>
        </p:nvSpPr>
        <p:spPr>
          <a:xfrm>
            <a:off x="533400" y="838200"/>
            <a:ext cx="8229600" cy="1582688"/>
          </a:xfrm>
        </p:spPr>
        <p:txBody>
          <a:bodyPr/>
          <a:lstStyle/>
          <a:p>
            <a:pPr marL="0" indent="0" algn="ctr" eaLnBrk="1" hangingPunct="1">
              <a:lnSpc>
                <a:spcPct val="80000"/>
              </a:lnSpc>
              <a:buFontTx/>
              <a:buNone/>
              <a:tabLst>
                <a:tab pos="631825" algn="l"/>
                <a:tab pos="4462463" algn="l"/>
                <a:tab pos="4919663" algn="l"/>
              </a:tabLst>
              <a:defRPr/>
            </a:pPr>
            <a:r>
              <a:rPr lang="id-ID" sz="2600" b="1" dirty="0" smtClean="0">
                <a:solidFill>
                  <a:srgbClr val="C00000"/>
                </a:solidFill>
                <a:latin typeface="+mj-lt"/>
              </a:rPr>
              <a:t>Perhitungan jam kerja efektif</a:t>
            </a:r>
            <a:endParaRPr lang="en-US" sz="2600" b="1" dirty="0" smtClean="0">
              <a:solidFill>
                <a:srgbClr val="C00000"/>
              </a:solidFill>
              <a:latin typeface="+mj-lt"/>
            </a:endParaRPr>
          </a:p>
          <a:p>
            <a:pPr marL="0" indent="0" eaLnBrk="1" hangingPunct="1">
              <a:lnSpc>
                <a:spcPct val="80000"/>
              </a:lnSpc>
              <a:buFontTx/>
              <a:buNone/>
              <a:tabLst>
                <a:tab pos="631825" algn="l"/>
                <a:tab pos="4462463" algn="l"/>
                <a:tab pos="4919663" algn="l"/>
              </a:tabLst>
              <a:defRPr/>
            </a:pPr>
            <a:endParaRPr lang="id-ID" b="1" dirty="0" smtClean="0">
              <a:solidFill>
                <a:schemeClr val="hlink"/>
              </a:solidFill>
            </a:endParaRPr>
          </a:p>
          <a:p>
            <a:pPr marL="0" indent="0" algn="ctr" eaLnBrk="1" hangingPunct="1">
              <a:lnSpc>
                <a:spcPct val="80000"/>
              </a:lnSpc>
              <a:buFont typeface="Georgia" pitchFamily="18" charset="0"/>
              <a:buNone/>
              <a:tabLst>
                <a:tab pos="631825" algn="l"/>
                <a:tab pos="4462463" algn="l"/>
                <a:tab pos="4919663" algn="l"/>
              </a:tabLst>
              <a:defRPr/>
            </a:pPr>
            <a:r>
              <a:rPr lang="id-ID" sz="2400" dirty="0" smtClean="0"/>
              <a:t>Jumlah jam kerja formal 1 minggu = 37,5 jam</a:t>
            </a:r>
          </a:p>
        </p:txBody>
      </p:sp>
      <p:sp>
        <p:nvSpPr>
          <p:cNvPr id="5" name="Rectangle 4"/>
          <p:cNvSpPr/>
          <p:nvPr/>
        </p:nvSpPr>
        <p:spPr>
          <a:xfrm>
            <a:off x="755576" y="2276872"/>
            <a:ext cx="3744416" cy="2664296"/>
          </a:xfrm>
          <a:prstGeom prst="rect">
            <a:avLst/>
          </a:prstGeom>
          <a:solidFill>
            <a:schemeClr val="accent2">
              <a:lumMod val="40000"/>
              <a:lumOff val="60000"/>
            </a:schemeClr>
          </a:solidFill>
          <a:effectLst>
            <a:outerShdw blurRad="40000" dist="23000" dir="5400000" rotWithShape="0">
              <a:srgbClr val="000000">
                <a:alpha val="35000"/>
              </a:srgbClr>
            </a:outerShdw>
            <a:softEdge rad="317500"/>
          </a:effectLst>
        </p:spPr>
        <p:style>
          <a:lnRef idx="0">
            <a:schemeClr val="accent2"/>
          </a:lnRef>
          <a:fillRef idx="3">
            <a:schemeClr val="accent2"/>
          </a:fillRef>
          <a:effectRef idx="3">
            <a:schemeClr val="accent2"/>
          </a:effectRef>
          <a:fontRef idx="minor">
            <a:schemeClr val="lt1"/>
          </a:fontRef>
        </p:style>
        <p:txBody>
          <a:bodyPr rtlCol="0" anchor="ctr"/>
          <a:lstStyle/>
          <a:p>
            <a:pPr algn="ctr"/>
            <a:endParaRPr lang="id-ID"/>
          </a:p>
        </p:txBody>
      </p:sp>
      <p:sp>
        <p:nvSpPr>
          <p:cNvPr id="3" name="Rectangle 3"/>
          <p:cNvSpPr txBox="1">
            <a:spLocks noChangeArrowheads="1"/>
          </p:cNvSpPr>
          <p:nvPr/>
        </p:nvSpPr>
        <p:spPr>
          <a:xfrm>
            <a:off x="755576" y="2299990"/>
            <a:ext cx="4320480" cy="4297362"/>
          </a:xfrm>
          <a:prstGeom prst="rect">
            <a:avLst/>
          </a:prstGeom>
        </p:spPr>
        <p:txBody>
          <a:bodyPr vert="horz" lIns="91440" tIns="45720" rIns="91440" bIns="45720" rtlCol="0">
            <a:normAutofit/>
          </a:bodyPr>
          <a:lstStyle/>
          <a:p>
            <a:pPr marL="0" marR="0" lvl="0" indent="0" algn="l" defTabSz="914400" rtl="0" eaLnBrk="1" fontAlgn="auto" latinLnBrk="0" hangingPunct="1">
              <a:lnSpc>
                <a:spcPct val="90000"/>
              </a:lnSpc>
              <a:spcBef>
                <a:spcPct val="20000"/>
              </a:spcBef>
              <a:spcAft>
                <a:spcPts val="0"/>
              </a:spcAft>
              <a:buClrTx/>
              <a:buSzTx/>
              <a:buFontTx/>
              <a:buNone/>
              <a:tabLst/>
              <a:defRPr/>
            </a:pPr>
            <a:r>
              <a:rPr kumimoji="0" lang="id-ID" sz="2200" b="0" i="0" u="none" strike="noStrike" kern="1200" cap="none" spc="0" normalizeH="0" baseline="0" noProof="0" dirty="0" smtClean="0">
                <a:ln>
                  <a:noFill/>
                </a:ln>
                <a:solidFill>
                  <a:schemeClr val="tx1"/>
                </a:solidFill>
                <a:effectLst/>
                <a:uLnTx/>
                <a:uFillTx/>
                <a:latin typeface="+mn-lt"/>
                <a:ea typeface="+mn-ea"/>
                <a:cs typeface="+mn-cs"/>
              </a:rPr>
              <a:t>	 </a:t>
            </a:r>
            <a:r>
              <a:rPr kumimoji="0" lang="id-ID" sz="22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n-lt"/>
                <a:ea typeface="+mn-ea"/>
                <a:cs typeface="+mn-cs"/>
              </a:rPr>
              <a:t>5 hari kerja</a:t>
            </a:r>
          </a:p>
          <a:p>
            <a:pPr marL="173038" marR="0" lvl="0" indent="188913" algn="l" defTabSz="914400" rtl="0" eaLnBrk="1" fontAlgn="auto" latinLnBrk="0" hangingPunct="1">
              <a:lnSpc>
                <a:spcPct val="90000"/>
              </a:lnSpc>
              <a:spcBef>
                <a:spcPct val="20000"/>
              </a:spcBef>
              <a:spcAft>
                <a:spcPts val="0"/>
              </a:spcAft>
              <a:buClrTx/>
              <a:buSzTx/>
              <a:buFont typeface="Arial" pitchFamily="34" charset="0"/>
              <a:buChar char="•"/>
              <a:tabLst>
                <a:tab pos="2774950" algn="l"/>
              </a:tabLst>
              <a:defRPr/>
            </a:pPr>
            <a:r>
              <a:rPr lang="id-ID" sz="2000" dirty="0" smtClean="0"/>
              <a:t>Allowance 30% = 12,5 jam</a:t>
            </a:r>
          </a:p>
          <a:p>
            <a:pPr marL="173038" marR="0" lvl="0" indent="188913" algn="l" defTabSz="914400" rtl="0" eaLnBrk="1" fontAlgn="auto" latinLnBrk="0" hangingPunct="1">
              <a:lnSpc>
                <a:spcPct val="90000"/>
              </a:lnSpc>
              <a:spcBef>
                <a:spcPct val="20000"/>
              </a:spcBef>
              <a:spcAft>
                <a:spcPts val="0"/>
              </a:spcAft>
              <a:buClrTx/>
              <a:buSzTx/>
              <a:buFont typeface="Arial" pitchFamily="34" charset="0"/>
              <a:buChar char="•"/>
              <a:tabLst>
                <a:tab pos="2774950" algn="l"/>
              </a:tabLst>
              <a:defRPr/>
            </a:pPr>
            <a:r>
              <a:rPr lang="id-ID" sz="2000" dirty="0" smtClean="0"/>
              <a:t>Jam kerja efektif 1 Minggu</a:t>
            </a:r>
          </a:p>
          <a:p>
            <a:pPr marL="173038" marR="0" lvl="0" indent="188913" algn="l" defTabSz="914400" rtl="0" eaLnBrk="1" fontAlgn="auto" latinLnBrk="0" hangingPunct="1">
              <a:lnSpc>
                <a:spcPct val="90000"/>
              </a:lnSpc>
              <a:spcBef>
                <a:spcPct val="20000"/>
              </a:spcBef>
              <a:spcAft>
                <a:spcPts val="0"/>
              </a:spcAft>
              <a:buClrTx/>
              <a:buSzTx/>
              <a:tabLst>
                <a:tab pos="2774950" algn="l"/>
              </a:tabLst>
              <a:defRPr/>
            </a:pPr>
            <a:r>
              <a:rPr lang="id-ID" sz="2000" dirty="0" smtClean="0"/>
              <a:t>= 37,5 – 12,5 </a:t>
            </a:r>
          </a:p>
          <a:p>
            <a:pPr marL="173038" marR="0" lvl="0" indent="188913" algn="l" defTabSz="914400" rtl="0" eaLnBrk="1" fontAlgn="auto" latinLnBrk="0" hangingPunct="1">
              <a:lnSpc>
                <a:spcPct val="90000"/>
              </a:lnSpc>
              <a:spcBef>
                <a:spcPct val="20000"/>
              </a:spcBef>
              <a:spcAft>
                <a:spcPts val="0"/>
              </a:spcAft>
              <a:buClrTx/>
              <a:buSzTx/>
              <a:tabLst>
                <a:tab pos="2774950" algn="l"/>
              </a:tabLst>
              <a:defRPr/>
            </a:pPr>
            <a:r>
              <a:rPr lang="id-ID" sz="2000" dirty="0" smtClean="0"/>
              <a:t>= 25 jam</a:t>
            </a:r>
          </a:p>
          <a:p>
            <a:pPr marL="173038" marR="0" lvl="0" indent="188913" algn="l" defTabSz="914400" rtl="0" eaLnBrk="1" fontAlgn="auto" latinLnBrk="0" hangingPunct="1">
              <a:lnSpc>
                <a:spcPct val="90000"/>
              </a:lnSpc>
              <a:spcBef>
                <a:spcPct val="20000"/>
              </a:spcBef>
              <a:spcAft>
                <a:spcPts val="0"/>
              </a:spcAft>
              <a:buClrTx/>
              <a:buSzTx/>
              <a:buFont typeface="Arial" pitchFamily="34" charset="0"/>
              <a:buChar char="•"/>
              <a:tabLst>
                <a:tab pos="2774950" algn="l"/>
              </a:tabLst>
              <a:defRPr/>
            </a:pPr>
            <a:r>
              <a:rPr lang="id-ID" sz="2000" dirty="0" smtClean="0"/>
              <a:t>Jam kerja efektif 1 hari </a:t>
            </a:r>
          </a:p>
          <a:p>
            <a:pPr marL="173038" marR="0" lvl="0" indent="188913" algn="l" defTabSz="914400" rtl="0" eaLnBrk="1" fontAlgn="auto" latinLnBrk="0" hangingPunct="1">
              <a:lnSpc>
                <a:spcPct val="90000"/>
              </a:lnSpc>
              <a:spcBef>
                <a:spcPct val="20000"/>
              </a:spcBef>
              <a:spcAft>
                <a:spcPts val="0"/>
              </a:spcAft>
              <a:buClrTx/>
              <a:buSzTx/>
              <a:tabLst>
                <a:tab pos="2774950" algn="l"/>
              </a:tabLst>
              <a:defRPr/>
            </a:pPr>
            <a:r>
              <a:rPr lang="id-ID" sz="2000" dirty="0" smtClean="0"/>
              <a:t>= (25 : 5) = </a:t>
            </a:r>
            <a:r>
              <a:rPr lang="id-ID" sz="2000" b="1" dirty="0" smtClean="0">
                <a:solidFill>
                  <a:srgbClr val="C00000"/>
                </a:solidFill>
              </a:rPr>
              <a:t>5 jam</a:t>
            </a:r>
            <a:r>
              <a:rPr lang="id-ID" sz="2000" dirty="0" smtClean="0"/>
              <a:t>	</a:t>
            </a:r>
            <a:r>
              <a:rPr lang="id-ID" sz="2200" dirty="0" smtClean="0"/>
              <a:t>	</a:t>
            </a:r>
            <a:endParaRPr kumimoji="0" lang="en-US" sz="2200" b="0" i="0" u="none" strike="noStrike" kern="1200" cap="none" spc="0" normalizeH="0" baseline="0" noProof="0" dirty="0" smtClean="0">
              <a:ln>
                <a:noFill/>
              </a:ln>
              <a:solidFill>
                <a:schemeClr val="accent3">
                  <a:lumMod val="50000"/>
                </a:schemeClr>
              </a:solidFill>
              <a:effectLst/>
              <a:uLnTx/>
              <a:uFillTx/>
              <a:latin typeface="+mn-lt"/>
              <a:ea typeface="+mn-ea"/>
              <a:cs typeface="+mn-cs"/>
            </a:endParaRPr>
          </a:p>
        </p:txBody>
      </p:sp>
      <p:sp>
        <p:nvSpPr>
          <p:cNvPr id="6" name="Rectangle 5"/>
          <p:cNvSpPr/>
          <p:nvPr/>
        </p:nvSpPr>
        <p:spPr>
          <a:xfrm>
            <a:off x="4644008" y="2276872"/>
            <a:ext cx="3816424" cy="2664296"/>
          </a:xfrm>
          <a:prstGeom prst="rect">
            <a:avLst/>
          </a:prstGeom>
          <a:solidFill>
            <a:schemeClr val="accent2">
              <a:lumMod val="40000"/>
              <a:lumOff val="60000"/>
            </a:schemeClr>
          </a:solidFill>
          <a:effectLst>
            <a:outerShdw blurRad="40000" dist="23000" dir="5400000" rotWithShape="0">
              <a:srgbClr val="000000">
                <a:alpha val="35000"/>
              </a:srgbClr>
            </a:outerShdw>
            <a:softEdge rad="317500"/>
          </a:effectLst>
        </p:spPr>
        <p:style>
          <a:lnRef idx="0">
            <a:schemeClr val="accent2"/>
          </a:lnRef>
          <a:fillRef idx="3">
            <a:schemeClr val="accent2"/>
          </a:fillRef>
          <a:effectRef idx="3">
            <a:schemeClr val="accent2"/>
          </a:effectRef>
          <a:fontRef idx="minor">
            <a:schemeClr val="lt1"/>
          </a:fontRef>
        </p:style>
        <p:txBody>
          <a:bodyPr rtlCol="0" anchor="ctr"/>
          <a:lstStyle/>
          <a:p>
            <a:pPr algn="ctr"/>
            <a:endParaRPr lang="id-ID"/>
          </a:p>
        </p:txBody>
      </p:sp>
      <p:sp>
        <p:nvSpPr>
          <p:cNvPr id="7" name="Rectangle 3"/>
          <p:cNvSpPr txBox="1">
            <a:spLocks noChangeArrowheads="1"/>
          </p:cNvSpPr>
          <p:nvPr/>
        </p:nvSpPr>
        <p:spPr>
          <a:xfrm>
            <a:off x="4644008" y="2299990"/>
            <a:ext cx="4320480" cy="4297362"/>
          </a:xfrm>
          <a:prstGeom prst="rect">
            <a:avLst/>
          </a:prstGeom>
        </p:spPr>
        <p:txBody>
          <a:bodyPr vert="horz" lIns="91440" tIns="45720" rIns="91440" bIns="45720" rtlCol="0">
            <a:normAutofit/>
          </a:bodyPr>
          <a:lstStyle/>
          <a:p>
            <a:pPr marL="0" marR="0" lvl="0" indent="0" algn="l" defTabSz="914400" rtl="0" eaLnBrk="1" fontAlgn="auto" latinLnBrk="0" hangingPunct="1">
              <a:lnSpc>
                <a:spcPct val="90000"/>
              </a:lnSpc>
              <a:spcBef>
                <a:spcPct val="20000"/>
              </a:spcBef>
              <a:spcAft>
                <a:spcPts val="0"/>
              </a:spcAft>
              <a:buClrTx/>
              <a:buSzTx/>
              <a:buFontTx/>
              <a:buNone/>
              <a:tabLst/>
              <a:defRPr/>
            </a:pPr>
            <a:r>
              <a:rPr kumimoji="0" lang="id-ID" sz="2200" b="0" i="0" u="none" strike="noStrike" kern="1200" cap="none" spc="0" normalizeH="0" baseline="0" noProof="0" dirty="0" smtClean="0">
                <a:ln>
                  <a:noFill/>
                </a:ln>
                <a:solidFill>
                  <a:schemeClr val="tx1"/>
                </a:solidFill>
                <a:effectLst/>
                <a:uLnTx/>
                <a:uFillTx/>
                <a:latin typeface="+mn-lt"/>
                <a:ea typeface="+mn-ea"/>
                <a:cs typeface="+mn-cs"/>
              </a:rPr>
              <a:t>	 </a:t>
            </a:r>
            <a:r>
              <a:rPr kumimoji="0" lang="id-ID" sz="2200" b="1" i="0" u="none" strike="noStrike" kern="1200" cap="none" spc="0" normalizeH="0" baseline="0" noProof="0" dirty="0" smtClean="0">
                <a:ln>
                  <a:noFill/>
                </a:ln>
                <a:solidFill>
                  <a:srgbClr val="C00000"/>
                </a:solidFill>
                <a:effectLst>
                  <a:outerShdw blurRad="38100" dist="38100" dir="2700000" algn="tl">
                    <a:srgbClr val="000000">
                      <a:alpha val="43137"/>
                    </a:srgbClr>
                  </a:outerShdw>
                </a:effectLst>
                <a:uLnTx/>
                <a:uFillTx/>
                <a:latin typeface="+mn-lt"/>
                <a:ea typeface="+mn-ea"/>
                <a:cs typeface="+mn-cs"/>
              </a:rPr>
              <a:t>6 hari kerja</a:t>
            </a:r>
          </a:p>
          <a:p>
            <a:pPr marL="173038" marR="0" lvl="0" indent="188913" algn="l" defTabSz="914400" rtl="0" eaLnBrk="1" fontAlgn="auto" latinLnBrk="0" hangingPunct="1">
              <a:lnSpc>
                <a:spcPct val="90000"/>
              </a:lnSpc>
              <a:spcBef>
                <a:spcPct val="20000"/>
              </a:spcBef>
              <a:spcAft>
                <a:spcPts val="0"/>
              </a:spcAft>
              <a:buClrTx/>
              <a:buSzTx/>
              <a:buFont typeface="Arial" pitchFamily="34" charset="0"/>
              <a:buChar char="•"/>
              <a:tabLst>
                <a:tab pos="2774950" algn="l"/>
              </a:tabLst>
              <a:defRPr/>
            </a:pPr>
            <a:r>
              <a:rPr lang="id-ID" sz="2000" dirty="0" smtClean="0"/>
              <a:t>Allowance 30% = 12,5 jam</a:t>
            </a:r>
          </a:p>
          <a:p>
            <a:pPr marL="173038" marR="0" lvl="0" indent="188913" algn="l" defTabSz="914400" rtl="0" eaLnBrk="1" fontAlgn="auto" latinLnBrk="0" hangingPunct="1">
              <a:lnSpc>
                <a:spcPct val="90000"/>
              </a:lnSpc>
              <a:spcBef>
                <a:spcPct val="20000"/>
              </a:spcBef>
              <a:spcAft>
                <a:spcPts val="0"/>
              </a:spcAft>
              <a:buClrTx/>
              <a:buSzTx/>
              <a:buFont typeface="Arial" pitchFamily="34" charset="0"/>
              <a:buChar char="•"/>
              <a:tabLst>
                <a:tab pos="2774950" algn="l"/>
              </a:tabLst>
              <a:defRPr/>
            </a:pPr>
            <a:r>
              <a:rPr lang="id-ID" sz="2000" dirty="0" smtClean="0"/>
              <a:t>Jam kerja efektif 1 Minggu</a:t>
            </a:r>
          </a:p>
          <a:p>
            <a:pPr marL="173038" marR="0" lvl="0" indent="188913" algn="l" defTabSz="914400" rtl="0" eaLnBrk="1" fontAlgn="auto" latinLnBrk="0" hangingPunct="1">
              <a:lnSpc>
                <a:spcPct val="90000"/>
              </a:lnSpc>
              <a:spcBef>
                <a:spcPct val="20000"/>
              </a:spcBef>
              <a:spcAft>
                <a:spcPts val="0"/>
              </a:spcAft>
              <a:buClrTx/>
              <a:buSzTx/>
              <a:tabLst>
                <a:tab pos="2774950" algn="l"/>
              </a:tabLst>
              <a:defRPr/>
            </a:pPr>
            <a:r>
              <a:rPr lang="id-ID" sz="2000" dirty="0" smtClean="0"/>
              <a:t>= 37,5 – 12,5 </a:t>
            </a:r>
          </a:p>
          <a:p>
            <a:pPr marL="173038" marR="0" lvl="0" indent="188913" algn="l" defTabSz="914400" rtl="0" eaLnBrk="1" fontAlgn="auto" latinLnBrk="0" hangingPunct="1">
              <a:lnSpc>
                <a:spcPct val="90000"/>
              </a:lnSpc>
              <a:spcBef>
                <a:spcPct val="20000"/>
              </a:spcBef>
              <a:spcAft>
                <a:spcPts val="0"/>
              </a:spcAft>
              <a:buClrTx/>
              <a:buSzTx/>
              <a:tabLst>
                <a:tab pos="2774950" algn="l"/>
              </a:tabLst>
              <a:defRPr/>
            </a:pPr>
            <a:r>
              <a:rPr lang="id-ID" sz="2000" dirty="0" smtClean="0"/>
              <a:t>= 25 jam</a:t>
            </a:r>
          </a:p>
          <a:p>
            <a:pPr marL="173038" marR="0" lvl="0" indent="188913" algn="l" defTabSz="914400" rtl="0" eaLnBrk="1" fontAlgn="auto" latinLnBrk="0" hangingPunct="1">
              <a:lnSpc>
                <a:spcPct val="90000"/>
              </a:lnSpc>
              <a:spcBef>
                <a:spcPct val="20000"/>
              </a:spcBef>
              <a:spcAft>
                <a:spcPts val="0"/>
              </a:spcAft>
              <a:buClrTx/>
              <a:buSzTx/>
              <a:buFont typeface="Arial" pitchFamily="34" charset="0"/>
              <a:buChar char="•"/>
              <a:tabLst>
                <a:tab pos="2774950" algn="l"/>
              </a:tabLst>
              <a:defRPr/>
            </a:pPr>
            <a:r>
              <a:rPr lang="id-ID" sz="2000" dirty="0" smtClean="0"/>
              <a:t>Jam kerja efektif 1 hari </a:t>
            </a:r>
          </a:p>
          <a:p>
            <a:pPr marL="173038" marR="0" lvl="0" indent="188913" algn="l" defTabSz="914400" rtl="0" eaLnBrk="1" fontAlgn="auto" latinLnBrk="0" hangingPunct="1">
              <a:lnSpc>
                <a:spcPct val="90000"/>
              </a:lnSpc>
              <a:spcBef>
                <a:spcPct val="20000"/>
              </a:spcBef>
              <a:spcAft>
                <a:spcPts val="0"/>
              </a:spcAft>
              <a:buClrTx/>
              <a:buSzTx/>
              <a:tabLst>
                <a:tab pos="2774950" algn="l"/>
              </a:tabLst>
              <a:defRPr/>
            </a:pPr>
            <a:r>
              <a:rPr lang="id-ID" sz="2000" dirty="0" smtClean="0"/>
              <a:t>= (25 : 6) = </a:t>
            </a:r>
            <a:r>
              <a:rPr lang="id-ID" sz="2000" b="1" dirty="0" smtClean="0">
                <a:solidFill>
                  <a:srgbClr val="C00000"/>
                </a:solidFill>
              </a:rPr>
              <a:t>4,16 jam</a:t>
            </a:r>
            <a:r>
              <a:rPr lang="id-ID" sz="2000" dirty="0" smtClean="0"/>
              <a:t>	</a:t>
            </a:r>
            <a:r>
              <a:rPr lang="id-ID" sz="2200" dirty="0" smtClean="0"/>
              <a:t>	</a:t>
            </a:r>
            <a:endParaRPr kumimoji="0" lang="en-US" sz="2200" b="0" i="0" u="none" strike="noStrike" kern="1200" cap="none" spc="0" normalizeH="0" baseline="0" noProof="0" dirty="0" smtClean="0">
              <a:ln>
                <a:noFill/>
              </a:ln>
              <a:solidFill>
                <a:schemeClr val="accent3">
                  <a:lumMod val="50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idx="4294967295"/>
          </p:nvPr>
        </p:nvSpPr>
        <p:spPr>
          <a:xfrm>
            <a:off x="395536" y="332656"/>
            <a:ext cx="7239000" cy="1143000"/>
          </a:xfrm>
        </p:spPr>
        <p:txBody>
          <a:bodyPr>
            <a:normAutofit fontScale="90000"/>
          </a:bodyPr>
          <a:lstStyle/>
          <a:p>
            <a:r>
              <a:rPr lang="en-US" dirty="0" err="1" smtClean="0">
                <a:latin typeface="Aharoni" pitchFamily="2" charset="-79"/>
                <a:cs typeface="Aharoni" pitchFamily="2" charset="-79"/>
              </a:rPr>
              <a:t>Konversi</a:t>
            </a:r>
            <a:r>
              <a:rPr lang="en-US" dirty="0" smtClean="0">
                <a:latin typeface="Aharoni" pitchFamily="2" charset="-79"/>
                <a:cs typeface="Aharoni" pitchFamily="2" charset="-79"/>
              </a:rPr>
              <a:t> </a:t>
            </a:r>
            <a:r>
              <a:rPr lang="en-US" dirty="0" err="1" smtClean="0">
                <a:latin typeface="Aharoni" pitchFamily="2" charset="-79"/>
                <a:cs typeface="Aharoni" pitchFamily="2" charset="-79"/>
              </a:rPr>
              <a:t>waktu</a:t>
            </a:r>
            <a:r>
              <a:rPr lang="en-US" dirty="0" smtClean="0">
                <a:latin typeface="Aharoni" pitchFamily="2" charset="-79"/>
                <a:cs typeface="Aharoni" pitchFamily="2" charset="-79"/>
              </a:rPr>
              <a:t> </a:t>
            </a:r>
            <a:r>
              <a:rPr lang="en-US" dirty="0" err="1" smtClean="0">
                <a:latin typeface="Aharoni" pitchFamily="2" charset="-79"/>
                <a:cs typeface="Aharoni" pitchFamily="2" charset="-79"/>
              </a:rPr>
              <a:t>kerja</a:t>
            </a:r>
            <a:r>
              <a:rPr lang="en-US" dirty="0" smtClean="0">
                <a:latin typeface="Aharoni" pitchFamily="2" charset="-79"/>
                <a:cs typeface="Aharoni" pitchFamily="2" charset="-79"/>
              </a:rPr>
              <a:t> </a:t>
            </a:r>
            <a:r>
              <a:rPr lang="en-US" dirty="0" err="1" smtClean="0">
                <a:latin typeface="Aharoni" pitchFamily="2" charset="-79"/>
                <a:cs typeface="Aharoni" pitchFamily="2" charset="-79"/>
              </a:rPr>
              <a:t>efektif</a:t>
            </a:r>
            <a:r>
              <a:rPr lang="en-US" dirty="0" smtClean="0">
                <a:latin typeface="Aharoni" pitchFamily="2" charset="-79"/>
                <a:cs typeface="Aharoni" pitchFamily="2" charset="-79"/>
              </a:rPr>
              <a:t> </a:t>
            </a:r>
            <a:br>
              <a:rPr lang="en-US" dirty="0" smtClean="0">
                <a:latin typeface="Aharoni" pitchFamily="2" charset="-79"/>
                <a:cs typeface="Aharoni" pitchFamily="2" charset="-79"/>
              </a:rPr>
            </a:br>
            <a:r>
              <a:rPr lang="en-US" dirty="0" smtClean="0">
                <a:latin typeface="Aharoni" pitchFamily="2" charset="-79"/>
                <a:cs typeface="Aharoni" pitchFamily="2" charset="-79"/>
              </a:rPr>
              <a:t>(5 </a:t>
            </a:r>
            <a:r>
              <a:rPr lang="en-US" dirty="0" err="1" smtClean="0">
                <a:latin typeface="Aharoni" pitchFamily="2" charset="-79"/>
                <a:cs typeface="Aharoni" pitchFamily="2" charset="-79"/>
              </a:rPr>
              <a:t>hari</a:t>
            </a:r>
            <a:r>
              <a:rPr lang="en-US" dirty="0" smtClean="0">
                <a:latin typeface="Aharoni" pitchFamily="2" charset="-79"/>
                <a:cs typeface="Aharoni" pitchFamily="2" charset="-79"/>
              </a:rPr>
              <a:t> </a:t>
            </a:r>
            <a:r>
              <a:rPr lang="en-US" dirty="0" err="1" smtClean="0">
                <a:latin typeface="Aharoni" pitchFamily="2" charset="-79"/>
                <a:cs typeface="Aharoni" pitchFamily="2" charset="-79"/>
              </a:rPr>
              <a:t>kerja</a:t>
            </a:r>
            <a:r>
              <a:rPr lang="en-US" dirty="0" smtClean="0">
                <a:latin typeface="Aharoni" pitchFamily="2" charset="-79"/>
                <a:cs typeface="Aharoni" pitchFamily="2" charset="-79"/>
              </a:rPr>
              <a:t>)</a:t>
            </a:r>
          </a:p>
        </p:txBody>
      </p:sp>
      <p:graphicFrame>
        <p:nvGraphicFramePr>
          <p:cNvPr id="4" name="Content Placeholder 3"/>
          <p:cNvGraphicFramePr>
            <a:graphicFrameLocks noGrp="1"/>
          </p:cNvGraphicFramePr>
          <p:nvPr>
            <p:ph idx="4294967295"/>
          </p:nvPr>
        </p:nvGraphicFramePr>
        <p:xfrm>
          <a:off x="467544" y="1628800"/>
          <a:ext cx="8077200" cy="4114800"/>
        </p:xfrm>
        <a:graphic>
          <a:graphicData uri="http://schemas.openxmlformats.org/drawingml/2006/table">
            <a:tbl>
              <a:tblPr firstRow="1" bandRow="1">
                <a:tableStyleId>{5C22544A-7EE6-4342-B048-85BDC9FD1C3A}</a:tableStyleId>
              </a:tblPr>
              <a:tblGrid>
                <a:gridCol w="1615440"/>
                <a:gridCol w="1226538"/>
                <a:gridCol w="1346200"/>
                <a:gridCol w="1346200"/>
                <a:gridCol w="1271411"/>
                <a:gridCol w="1271411"/>
              </a:tblGrid>
              <a:tr h="370840">
                <a:tc>
                  <a:txBody>
                    <a:bodyPr/>
                    <a:lstStyle/>
                    <a:p>
                      <a:pPr algn="ctr"/>
                      <a:endParaRPr lang="en-US" dirty="0"/>
                    </a:p>
                  </a:txBody>
                  <a:tcPr/>
                </a:tc>
                <a:tc>
                  <a:txBody>
                    <a:bodyPr/>
                    <a:lstStyle/>
                    <a:p>
                      <a:pPr algn="ctr"/>
                      <a:endParaRPr lang="en-US" dirty="0" smtClean="0"/>
                    </a:p>
                    <a:p>
                      <a:pPr algn="ctr"/>
                      <a:r>
                        <a:rPr lang="en-US" dirty="0" smtClean="0"/>
                        <a:t>JAM</a:t>
                      </a:r>
                    </a:p>
                    <a:p>
                      <a:pPr algn="ctr"/>
                      <a:endParaRPr lang="en-US" dirty="0"/>
                    </a:p>
                  </a:txBody>
                  <a:tcPr>
                    <a:solidFill>
                      <a:srgbClr val="FF0000"/>
                    </a:solidFill>
                  </a:tcPr>
                </a:tc>
                <a:tc>
                  <a:txBody>
                    <a:bodyPr/>
                    <a:lstStyle/>
                    <a:p>
                      <a:pPr algn="ctr"/>
                      <a:endParaRPr lang="en-US" dirty="0" smtClean="0"/>
                    </a:p>
                    <a:p>
                      <a:pPr algn="ctr"/>
                      <a:r>
                        <a:rPr lang="en-US" dirty="0" smtClean="0"/>
                        <a:t>HARI</a:t>
                      </a:r>
                    </a:p>
                    <a:p>
                      <a:pPr algn="ctr"/>
                      <a:endParaRPr lang="en-US" dirty="0"/>
                    </a:p>
                  </a:txBody>
                  <a:tcPr>
                    <a:solidFill>
                      <a:srgbClr val="FF0000"/>
                    </a:solidFill>
                  </a:tcPr>
                </a:tc>
                <a:tc>
                  <a:txBody>
                    <a:bodyPr/>
                    <a:lstStyle/>
                    <a:p>
                      <a:pPr algn="ctr"/>
                      <a:endParaRPr lang="en-US" dirty="0" smtClean="0"/>
                    </a:p>
                    <a:p>
                      <a:pPr algn="ctr"/>
                      <a:r>
                        <a:rPr lang="en-US" dirty="0" smtClean="0"/>
                        <a:t>MINGGU</a:t>
                      </a:r>
                      <a:endParaRPr lang="en-US" dirty="0"/>
                    </a:p>
                  </a:txBody>
                  <a:tcPr/>
                </a:tc>
                <a:tc>
                  <a:txBody>
                    <a:bodyPr/>
                    <a:lstStyle/>
                    <a:p>
                      <a:pPr algn="ctr"/>
                      <a:endParaRPr lang="en-US" dirty="0" smtClean="0"/>
                    </a:p>
                    <a:p>
                      <a:pPr algn="ctr"/>
                      <a:r>
                        <a:rPr lang="en-US" dirty="0" smtClean="0"/>
                        <a:t>BULAN</a:t>
                      </a:r>
                      <a:endParaRPr lang="en-US" dirty="0"/>
                    </a:p>
                  </a:txBody>
                  <a:tcPr/>
                </a:tc>
                <a:tc>
                  <a:txBody>
                    <a:bodyPr/>
                    <a:lstStyle/>
                    <a:p>
                      <a:pPr algn="ctr"/>
                      <a:endParaRPr lang="en-US" dirty="0" smtClean="0"/>
                    </a:p>
                    <a:p>
                      <a:pPr algn="ctr"/>
                      <a:r>
                        <a:rPr lang="en-US" dirty="0" smtClean="0"/>
                        <a:t>TAHUN</a:t>
                      </a:r>
                      <a:endParaRPr lang="en-US" dirty="0"/>
                    </a:p>
                  </a:txBody>
                  <a:tcPr/>
                </a:tc>
              </a:tr>
              <a:tr h="370840">
                <a:tc>
                  <a:txBody>
                    <a:bodyPr/>
                    <a:lstStyle/>
                    <a:p>
                      <a:r>
                        <a:rPr lang="en-US" b="1" dirty="0" smtClean="0">
                          <a:solidFill>
                            <a:schemeClr val="bg1"/>
                          </a:solidFill>
                        </a:rPr>
                        <a:t>JAM</a:t>
                      </a:r>
                    </a:p>
                    <a:p>
                      <a:endParaRPr lang="en-US" b="1" dirty="0">
                        <a:solidFill>
                          <a:schemeClr val="bg1"/>
                        </a:solidFill>
                      </a:endParaRPr>
                    </a:p>
                  </a:txBody>
                  <a:tcPr>
                    <a:solidFill>
                      <a:srgbClr val="FF0000"/>
                    </a:solidFill>
                  </a:tcPr>
                </a:tc>
                <a:tc>
                  <a:txBody>
                    <a:bodyPr/>
                    <a:lstStyle/>
                    <a:p>
                      <a:pPr algn="ctr"/>
                      <a:r>
                        <a:rPr lang="en-US" dirty="0" smtClean="0"/>
                        <a:t>-</a:t>
                      </a:r>
                      <a:endParaRPr lang="en-US" dirty="0"/>
                    </a:p>
                  </a:txBody>
                  <a:tcPr anchor="ctr"/>
                </a:tc>
                <a:tc>
                  <a:txBody>
                    <a:bodyPr/>
                    <a:lstStyle/>
                    <a:p>
                      <a:pPr algn="ctr"/>
                      <a:r>
                        <a:rPr lang="en-US" dirty="0" smtClean="0"/>
                        <a:t>5</a:t>
                      </a:r>
                      <a:endParaRPr lang="en-US" dirty="0"/>
                    </a:p>
                  </a:txBody>
                  <a:tcPr anchor="ctr"/>
                </a:tc>
                <a:tc>
                  <a:txBody>
                    <a:bodyPr/>
                    <a:lstStyle/>
                    <a:p>
                      <a:pPr algn="ctr"/>
                      <a:r>
                        <a:rPr lang="en-US" dirty="0" smtClean="0"/>
                        <a:t>25</a:t>
                      </a:r>
                      <a:endParaRPr lang="en-US" dirty="0"/>
                    </a:p>
                  </a:txBody>
                  <a:tcPr anchor="ctr"/>
                </a:tc>
                <a:tc>
                  <a:txBody>
                    <a:bodyPr/>
                    <a:lstStyle/>
                    <a:p>
                      <a:pPr algn="ctr"/>
                      <a:r>
                        <a:rPr lang="en-US" dirty="0" smtClean="0"/>
                        <a:t>110</a:t>
                      </a:r>
                      <a:endParaRPr lang="en-US" dirty="0"/>
                    </a:p>
                  </a:txBody>
                  <a:tcPr anchor="ctr"/>
                </a:tc>
                <a:tc>
                  <a:txBody>
                    <a:bodyPr/>
                    <a:lstStyle/>
                    <a:p>
                      <a:pPr algn="ctr"/>
                      <a:r>
                        <a:rPr lang="en-US" b="1" dirty="0" smtClean="0"/>
                        <a:t>1250</a:t>
                      </a:r>
                      <a:endParaRPr lang="en-US" b="1" dirty="0"/>
                    </a:p>
                  </a:txBody>
                  <a:tcPr anchor="ctr"/>
                </a:tc>
              </a:tr>
              <a:tr h="370840">
                <a:tc>
                  <a:txBody>
                    <a:bodyPr/>
                    <a:lstStyle/>
                    <a:p>
                      <a:r>
                        <a:rPr lang="en-US" b="1" dirty="0" smtClean="0">
                          <a:solidFill>
                            <a:schemeClr val="bg1"/>
                          </a:solidFill>
                        </a:rPr>
                        <a:t>HARI</a:t>
                      </a:r>
                    </a:p>
                    <a:p>
                      <a:endParaRPr lang="en-US" b="1" dirty="0">
                        <a:solidFill>
                          <a:schemeClr val="bg1"/>
                        </a:solidFill>
                      </a:endParaRPr>
                    </a:p>
                  </a:txBody>
                  <a:tcPr>
                    <a:solidFill>
                      <a:srgbClr val="FF0000"/>
                    </a:solidFill>
                  </a:tcPr>
                </a:tc>
                <a:tc>
                  <a:txBody>
                    <a:bodyPr/>
                    <a:lstStyle/>
                    <a:p>
                      <a:pPr algn="ctr"/>
                      <a:r>
                        <a:rPr lang="en-US" dirty="0" smtClean="0"/>
                        <a:t>5</a:t>
                      </a:r>
                      <a:endParaRPr lang="en-US" dirty="0"/>
                    </a:p>
                  </a:txBody>
                  <a:tcPr anchor="ctr"/>
                </a:tc>
                <a:tc>
                  <a:txBody>
                    <a:bodyPr/>
                    <a:lstStyle/>
                    <a:p>
                      <a:pPr algn="ctr"/>
                      <a:r>
                        <a:rPr lang="en-US" dirty="0" smtClean="0"/>
                        <a:t>-</a:t>
                      </a:r>
                      <a:endParaRPr lang="en-US" dirty="0"/>
                    </a:p>
                  </a:txBody>
                  <a:tcPr anchor="ctr"/>
                </a:tc>
                <a:tc>
                  <a:txBody>
                    <a:bodyPr/>
                    <a:lstStyle/>
                    <a:p>
                      <a:pPr algn="ctr"/>
                      <a:r>
                        <a:rPr lang="en-US" dirty="0" smtClean="0"/>
                        <a:t>5</a:t>
                      </a:r>
                      <a:endParaRPr lang="en-US" dirty="0"/>
                    </a:p>
                  </a:txBody>
                  <a:tcPr anchor="ctr"/>
                </a:tc>
                <a:tc>
                  <a:txBody>
                    <a:bodyPr/>
                    <a:lstStyle/>
                    <a:p>
                      <a:pPr algn="ctr"/>
                      <a:r>
                        <a:rPr lang="en-US" dirty="0" smtClean="0"/>
                        <a:t>22</a:t>
                      </a:r>
                      <a:endParaRPr lang="en-US" dirty="0"/>
                    </a:p>
                  </a:txBody>
                  <a:tcPr anchor="ctr"/>
                </a:tc>
                <a:tc>
                  <a:txBody>
                    <a:bodyPr/>
                    <a:lstStyle/>
                    <a:p>
                      <a:pPr algn="ctr"/>
                      <a:r>
                        <a:rPr lang="en-US" b="1" dirty="0" smtClean="0"/>
                        <a:t>235</a:t>
                      </a:r>
                      <a:endParaRPr lang="en-US" b="1" dirty="0"/>
                    </a:p>
                  </a:txBody>
                  <a:tcPr anchor="ctr"/>
                </a:tc>
              </a:tr>
              <a:tr h="370840">
                <a:tc>
                  <a:txBody>
                    <a:bodyPr/>
                    <a:lstStyle/>
                    <a:p>
                      <a:r>
                        <a:rPr lang="en-US" dirty="0" smtClean="0"/>
                        <a:t>MINGGU</a:t>
                      </a:r>
                    </a:p>
                    <a:p>
                      <a:endParaRPr lang="en-US" dirty="0"/>
                    </a:p>
                  </a:txBody>
                  <a:tcPr/>
                </a:tc>
                <a:tc>
                  <a:txBody>
                    <a:bodyPr/>
                    <a:lstStyle/>
                    <a:p>
                      <a:pPr algn="ctr"/>
                      <a:r>
                        <a:rPr lang="en-US" dirty="0" smtClean="0"/>
                        <a:t>25</a:t>
                      </a:r>
                      <a:endParaRPr lang="en-US" dirty="0"/>
                    </a:p>
                  </a:txBody>
                  <a:tcPr anchor="ctr"/>
                </a:tc>
                <a:tc>
                  <a:txBody>
                    <a:bodyPr/>
                    <a:lstStyle/>
                    <a:p>
                      <a:pPr algn="ctr"/>
                      <a:r>
                        <a:rPr lang="en-US" dirty="0" smtClean="0"/>
                        <a:t>5</a:t>
                      </a:r>
                      <a:endParaRPr lang="en-US" dirty="0"/>
                    </a:p>
                  </a:txBody>
                  <a:tcPr anchor="ctr"/>
                </a:tc>
                <a:tc>
                  <a:txBody>
                    <a:bodyPr/>
                    <a:lstStyle/>
                    <a:p>
                      <a:pPr algn="ctr"/>
                      <a:r>
                        <a:rPr lang="en-US" dirty="0" smtClean="0"/>
                        <a:t>-</a:t>
                      </a:r>
                      <a:endParaRPr lang="en-US" dirty="0"/>
                    </a:p>
                  </a:txBody>
                  <a:tcPr anchor="ctr"/>
                </a:tc>
                <a:tc>
                  <a:txBody>
                    <a:bodyPr/>
                    <a:lstStyle/>
                    <a:p>
                      <a:pPr algn="ctr"/>
                      <a:r>
                        <a:rPr lang="en-US" dirty="0" smtClean="0"/>
                        <a:t>4/5</a:t>
                      </a:r>
                      <a:endParaRPr lang="en-US" dirty="0"/>
                    </a:p>
                  </a:txBody>
                  <a:tcPr anchor="ctr"/>
                </a:tc>
                <a:tc>
                  <a:txBody>
                    <a:bodyPr/>
                    <a:lstStyle/>
                    <a:p>
                      <a:pPr algn="ctr"/>
                      <a:r>
                        <a:rPr lang="en-US" dirty="0" smtClean="0"/>
                        <a:t>52</a:t>
                      </a:r>
                      <a:endParaRPr lang="en-US" dirty="0"/>
                    </a:p>
                  </a:txBody>
                  <a:tcPr anchor="ctr"/>
                </a:tc>
              </a:tr>
              <a:tr h="370840">
                <a:tc>
                  <a:txBody>
                    <a:bodyPr/>
                    <a:lstStyle/>
                    <a:p>
                      <a:r>
                        <a:rPr lang="en-US" dirty="0" smtClean="0"/>
                        <a:t>BULAN</a:t>
                      </a:r>
                    </a:p>
                    <a:p>
                      <a:endParaRPr lang="en-US" dirty="0"/>
                    </a:p>
                  </a:txBody>
                  <a:tcPr/>
                </a:tc>
                <a:tc>
                  <a:txBody>
                    <a:bodyPr/>
                    <a:lstStyle/>
                    <a:p>
                      <a:pPr algn="ctr"/>
                      <a:r>
                        <a:rPr lang="en-US" dirty="0" smtClean="0"/>
                        <a:t>110</a:t>
                      </a:r>
                      <a:endParaRPr lang="en-US" dirty="0"/>
                    </a:p>
                  </a:txBody>
                  <a:tcPr anchor="ctr"/>
                </a:tc>
                <a:tc>
                  <a:txBody>
                    <a:bodyPr/>
                    <a:lstStyle/>
                    <a:p>
                      <a:pPr algn="ctr"/>
                      <a:r>
                        <a:rPr lang="en-US" dirty="0" smtClean="0"/>
                        <a:t>22</a:t>
                      </a:r>
                      <a:endParaRPr lang="en-US" dirty="0"/>
                    </a:p>
                  </a:txBody>
                  <a:tcPr anchor="ctr"/>
                </a:tc>
                <a:tc>
                  <a:txBody>
                    <a:bodyPr/>
                    <a:lstStyle/>
                    <a:p>
                      <a:pPr algn="ctr"/>
                      <a:r>
                        <a:rPr lang="en-US" dirty="0" smtClean="0"/>
                        <a:t>4/5</a:t>
                      </a:r>
                      <a:endParaRPr lang="en-US" dirty="0"/>
                    </a:p>
                  </a:txBody>
                  <a:tcPr anchor="ctr"/>
                </a:tc>
                <a:tc>
                  <a:txBody>
                    <a:bodyPr/>
                    <a:lstStyle/>
                    <a:p>
                      <a:pPr algn="ctr"/>
                      <a:r>
                        <a:rPr lang="en-US" dirty="0" smtClean="0"/>
                        <a:t>-</a:t>
                      </a:r>
                      <a:endParaRPr lang="en-US" dirty="0"/>
                    </a:p>
                  </a:txBody>
                  <a:tcPr anchor="ctr"/>
                </a:tc>
                <a:tc>
                  <a:txBody>
                    <a:bodyPr/>
                    <a:lstStyle/>
                    <a:p>
                      <a:pPr algn="ctr"/>
                      <a:r>
                        <a:rPr lang="en-US" dirty="0" smtClean="0"/>
                        <a:t>12</a:t>
                      </a:r>
                      <a:endParaRPr lang="en-US" dirty="0"/>
                    </a:p>
                  </a:txBody>
                  <a:tcPr anchor="ctr"/>
                </a:tc>
              </a:tr>
              <a:tr h="370840">
                <a:tc>
                  <a:txBody>
                    <a:bodyPr/>
                    <a:lstStyle/>
                    <a:p>
                      <a:r>
                        <a:rPr lang="en-US" dirty="0" smtClean="0"/>
                        <a:t>TAHUN</a:t>
                      </a:r>
                    </a:p>
                    <a:p>
                      <a:endParaRPr lang="en-US" dirty="0"/>
                    </a:p>
                  </a:txBody>
                  <a:tcPr/>
                </a:tc>
                <a:tc>
                  <a:txBody>
                    <a:bodyPr/>
                    <a:lstStyle/>
                    <a:p>
                      <a:pPr algn="ctr"/>
                      <a:r>
                        <a:rPr lang="en-US" b="1" dirty="0" smtClean="0"/>
                        <a:t>1250</a:t>
                      </a:r>
                      <a:endParaRPr lang="en-US" b="1" dirty="0"/>
                    </a:p>
                  </a:txBody>
                  <a:tcPr anchor="ctr"/>
                </a:tc>
                <a:tc>
                  <a:txBody>
                    <a:bodyPr/>
                    <a:lstStyle/>
                    <a:p>
                      <a:pPr algn="ctr"/>
                      <a:r>
                        <a:rPr lang="en-US" b="1" dirty="0" smtClean="0"/>
                        <a:t>235</a:t>
                      </a:r>
                      <a:endParaRPr lang="en-US" b="1" dirty="0"/>
                    </a:p>
                  </a:txBody>
                  <a:tcPr anchor="ctr"/>
                </a:tc>
                <a:tc>
                  <a:txBody>
                    <a:bodyPr/>
                    <a:lstStyle/>
                    <a:p>
                      <a:pPr algn="ctr"/>
                      <a:r>
                        <a:rPr lang="en-US" dirty="0" smtClean="0"/>
                        <a:t>52</a:t>
                      </a:r>
                      <a:endParaRPr lang="en-US" dirty="0"/>
                    </a:p>
                  </a:txBody>
                  <a:tcPr anchor="ctr"/>
                </a:tc>
                <a:tc>
                  <a:txBody>
                    <a:bodyPr/>
                    <a:lstStyle/>
                    <a:p>
                      <a:pPr algn="ctr"/>
                      <a:r>
                        <a:rPr lang="en-US" dirty="0" smtClean="0"/>
                        <a:t>12</a:t>
                      </a:r>
                      <a:endParaRPr lang="en-US" dirty="0"/>
                    </a:p>
                  </a:txBody>
                  <a:tcPr anchor="ctr"/>
                </a:tc>
                <a:tc>
                  <a:txBody>
                    <a:bodyPr/>
                    <a:lstStyle/>
                    <a:p>
                      <a:pPr algn="ctr"/>
                      <a:r>
                        <a:rPr lang="en-US" dirty="0" smtClean="0"/>
                        <a:t>-</a:t>
                      </a:r>
                      <a:endParaRPr lang="en-US" dirty="0"/>
                    </a:p>
                  </a:txBody>
                  <a:tcPr anchor="ct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8138"/>
            <a:ext cx="8229600" cy="1143000"/>
          </a:xfrm>
        </p:spPr>
        <p:txBody>
          <a:bodyPr>
            <a:normAutofit/>
          </a:bodyPr>
          <a:lstStyle/>
          <a:p>
            <a:r>
              <a:rPr lang="id-ID" sz="3600" dirty="0" smtClean="0">
                <a:latin typeface="Aharoni" pitchFamily="2" charset="-79"/>
                <a:cs typeface="Aharoni" pitchFamily="2" charset="-79"/>
              </a:rPr>
              <a:t>Menghitung Keseimbangan Pegawai</a:t>
            </a:r>
            <a:endParaRPr lang="id-ID" sz="3600" dirty="0">
              <a:latin typeface="Aharoni" pitchFamily="2" charset="-79"/>
              <a:cs typeface="Aharoni" pitchFamily="2" charset="-79"/>
            </a:endParaRPr>
          </a:p>
        </p:txBody>
      </p:sp>
      <p:graphicFrame>
        <p:nvGraphicFramePr>
          <p:cNvPr id="4" name="Content Placeholder 3"/>
          <p:cNvGraphicFramePr>
            <a:graphicFrameLocks noGrp="1"/>
          </p:cNvGraphicFramePr>
          <p:nvPr>
            <p:ph sz="quarter" idx="1"/>
          </p:nvPr>
        </p:nvGraphicFramePr>
        <p:xfrm>
          <a:off x="423278" y="3600758"/>
          <a:ext cx="8229600" cy="1854200"/>
        </p:xfrm>
        <a:graphic>
          <a:graphicData uri="http://schemas.openxmlformats.org/drawingml/2006/table">
            <a:tbl>
              <a:tblPr firstRow="1" bandRow="1">
                <a:tableStyleId>{5C22544A-7EE6-4342-B048-85BDC9FD1C3A}</a:tableStyleId>
              </a:tblPr>
              <a:tblGrid>
                <a:gridCol w="648072"/>
                <a:gridCol w="1872208"/>
                <a:gridCol w="1440160"/>
                <a:gridCol w="1440160"/>
                <a:gridCol w="1296144"/>
                <a:gridCol w="1532856"/>
              </a:tblGrid>
              <a:tr h="370840">
                <a:tc>
                  <a:txBody>
                    <a:bodyPr/>
                    <a:lstStyle/>
                    <a:p>
                      <a:r>
                        <a:rPr lang="id-ID" dirty="0" smtClean="0"/>
                        <a:t>No</a:t>
                      </a:r>
                      <a:endParaRPr lang="id-ID" dirty="0"/>
                    </a:p>
                  </a:txBody>
                  <a:tcPr/>
                </a:tc>
                <a:tc>
                  <a:txBody>
                    <a:bodyPr/>
                    <a:lstStyle/>
                    <a:p>
                      <a:r>
                        <a:rPr lang="id-ID" dirty="0" smtClean="0"/>
                        <a:t>Nama</a:t>
                      </a:r>
                      <a:r>
                        <a:rPr lang="id-ID" baseline="0" dirty="0" smtClean="0"/>
                        <a:t> Jabatan</a:t>
                      </a:r>
                      <a:endParaRPr lang="id-ID" dirty="0"/>
                    </a:p>
                  </a:txBody>
                  <a:tcPr/>
                </a:tc>
                <a:tc>
                  <a:txBody>
                    <a:bodyPr/>
                    <a:lstStyle/>
                    <a:p>
                      <a:r>
                        <a:rPr lang="id-ID" dirty="0" smtClean="0"/>
                        <a:t>Persediaan</a:t>
                      </a:r>
                      <a:endParaRPr lang="id-ID" dirty="0"/>
                    </a:p>
                  </a:txBody>
                  <a:tcPr/>
                </a:tc>
                <a:tc>
                  <a:txBody>
                    <a:bodyPr/>
                    <a:lstStyle/>
                    <a:p>
                      <a:r>
                        <a:rPr lang="id-ID" dirty="0" smtClean="0"/>
                        <a:t>Kebutuhan</a:t>
                      </a:r>
                      <a:endParaRPr lang="id-ID" dirty="0"/>
                    </a:p>
                  </a:txBody>
                  <a:tcPr/>
                </a:tc>
                <a:tc>
                  <a:txBody>
                    <a:bodyPr/>
                    <a:lstStyle/>
                    <a:p>
                      <a:r>
                        <a:rPr lang="id-ID" dirty="0" smtClean="0"/>
                        <a:t>Kelebihan</a:t>
                      </a:r>
                      <a:endParaRPr lang="id-ID" dirty="0"/>
                    </a:p>
                  </a:txBody>
                  <a:tcPr/>
                </a:tc>
                <a:tc>
                  <a:txBody>
                    <a:bodyPr/>
                    <a:lstStyle/>
                    <a:p>
                      <a:r>
                        <a:rPr lang="id-ID" dirty="0" smtClean="0"/>
                        <a:t>Kekurangan</a:t>
                      </a:r>
                      <a:endParaRPr lang="id-ID" dirty="0"/>
                    </a:p>
                  </a:txBody>
                  <a:tcPr/>
                </a:tc>
              </a:tr>
              <a:tr h="370840">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dirty="0"/>
                    </a:p>
                  </a:txBody>
                  <a:tcPr/>
                </a:tc>
                <a:tc>
                  <a:txBody>
                    <a:bodyPr/>
                    <a:lstStyle/>
                    <a:p>
                      <a:endParaRPr lang="id-ID"/>
                    </a:p>
                  </a:txBody>
                  <a:tcPr/>
                </a:tc>
                <a:tc>
                  <a:txBody>
                    <a:bodyPr/>
                    <a:lstStyle/>
                    <a:p>
                      <a:endParaRPr lang="id-ID"/>
                    </a:p>
                  </a:txBody>
                  <a:tcPr/>
                </a:tc>
              </a:tr>
              <a:tr h="370840">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dirty="0"/>
                    </a:p>
                  </a:txBody>
                  <a:tcPr/>
                </a:tc>
                <a:tc>
                  <a:txBody>
                    <a:bodyPr/>
                    <a:lstStyle/>
                    <a:p>
                      <a:endParaRPr lang="id-ID"/>
                    </a:p>
                  </a:txBody>
                  <a:tcPr/>
                </a:tc>
              </a:tr>
              <a:tr h="370840">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r>
              <a:tr h="370840">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dirty="0"/>
                    </a:p>
                  </a:txBody>
                  <a:tcPr/>
                </a:tc>
              </a:tr>
            </a:tbl>
          </a:graphicData>
        </a:graphic>
      </p:graphicFrame>
      <p:sp>
        <p:nvSpPr>
          <p:cNvPr id="5" name="TextBox 4"/>
          <p:cNvSpPr txBox="1"/>
          <p:nvPr/>
        </p:nvSpPr>
        <p:spPr>
          <a:xfrm>
            <a:off x="395536" y="2708920"/>
            <a:ext cx="8280920" cy="984885"/>
          </a:xfrm>
          <a:prstGeom prst="rect">
            <a:avLst/>
          </a:prstGeom>
          <a:noFill/>
        </p:spPr>
        <p:txBody>
          <a:bodyPr wrap="square" rtlCol="0">
            <a:spAutoFit/>
          </a:bodyPr>
          <a:lstStyle/>
          <a:p>
            <a:r>
              <a:rPr lang="id-ID" sz="2000" dirty="0" smtClean="0"/>
              <a:t>Tabel 5: KESEIMBANGAN KEBUTUHAN DAN PERSEDIAAN</a:t>
            </a:r>
          </a:p>
          <a:p>
            <a:r>
              <a:rPr lang="id-ID" sz="2000" dirty="0" smtClean="0"/>
              <a:t>Unit Kerja: _______________________________</a:t>
            </a:r>
          </a:p>
          <a:p>
            <a:endParaRPr lang="id-ID" dirty="0"/>
          </a:p>
        </p:txBody>
      </p:sp>
      <p:sp>
        <p:nvSpPr>
          <p:cNvPr id="6" name="TextBox 5"/>
          <p:cNvSpPr txBox="1"/>
          <p:nvPr/>
        </p:nvSpPr>
        <p:spPr>
          <a:xfrm>
            <a:off x="467544" y="1268760"/>
            <a:ext cx="8208912" cy="1200329"/>
          </a:xfrm>
          <a:prstGeom prst="rect">
            <a:avLst/>
          </a:prstGeom>
          <a:noFill/>
        </p:spPr>
        <p:txBody>
          <a:bodyPr wrap="square" rtlCol="0">
            <a:spAutoFit/>
          </a:bodyPr>
          <a:lstStyle/>
          <a:p>
            <a:r>
              <a:rPr lang="id-ID" sz="2400" dirty="0" smtClean="0"/>
              <a:t>Perbandingan antara </a:t>
            </a:r>
            <a:r>
              <a:rPr lang="en-US" sz="2400" dirty="0" err="1" smtClean="0"/>
              <a:t>kebutuhan</a:t>
            </a:r>
            <a:r>
              <a:rPr lang="en-US" sz="2400" dirty="0" smtClean="0"/>
              <a:t> </a:t>
            </a:r>
            <a:r>
              <a:rPr lang="en-US" sz="2400" dirty="0" err="1" smtClean="0"/>
              <a:t>dengan</a:t>
            </a:r>
            <a:r>
              <a:rPr lang="en-US" sz="2400" dirty="0" smtClean="0"/>
              <a:t> </a:t>
            </a:r>
            <a:r>
              <a:rPr lang="en-US" sz="2400" dirty="0" err="1" smtClean="0"/>
              <a:t>persediaan</a:t>
            </a:r>
            <a:r>
              <a:rPr lang="en-US" sz="2400" dirty="0" smtClean="0"/>
              <a:t> </a:t>
            </a:r>
            <a:r>
              <a:rPr lang="en-US" sz="2400" dirty="0" err="1" smtClean="0"/>
              <a:t>akan</a:t>
            </a:r>
            <a:r>
              <a:rPr lang="en-US" sz="2400" dirty="0" smtClean="0"/>
              <a:t> </a:t>
            </a:r>
            <a:r>
              <a:rPr lang="en-US" sz="2400" dirty="0" err="1" smtClean="0"/>
              <a:t>memperlihatkan</a:t>
            </a:r>
            <a:r>
              <a:rPr lang="en-US" sz="2400" dirty="0" smtClean="0"/>
              <a:t> </a:t>
            </a:r>
            <a:r>
              <a:rPr lang="en-US" sz="2400" dirty="0" err="1" smtClean="0"/>
              <a:t>kekurangan</a:t>
            </a:r>
            <a:r>
              <a:rPr lang="en-US" sz="2400" dirty="0" smtClean="0"/>
              <a:t>, </a:t>
            </a:r>
            <a:r>
              <a:rPr lang="en-US" sz="2400" dirty="0" err="1" smtClean="0"/>
              <a:t>kelebihan</a:t>
            </a:r>
            <a:r>
              <a:rPr lang="en-US" sz="2400" dirty="0" smtClean="0"/>
              <a:t>, </a:t>
            </a:r>
            <a:r>
              <a:rPr lang="en-US" sz="2400" dirty="0" err="1" smtClean="0"/>
              <a:t>atau</a:t>
            </a:r>
            <a:r>
              <a:rPr lang="en-US" sz="2400" dirty="0" smtClean="0"/>
              <a:t> </a:t>
            </a:r>
            <a:r>
              <a:rPr lang="en-US" sz="2400" dirty="0" err="1" smtClean="0"/>
              <a:t>kecukupan</a:t>
            </a:r>
            <a:r>
              <a:rPr lang="en-US" sz="2400" dirty="0" smtClean="0"/>
              <a:t> </a:t>
            </a:r>
            <a:r>
              <a:rPr lang="en-US" sz="2400" dirty="0" err="1" smtClean="0"/>
              <a:t>dengan</a:t>
            </a:r>
            <a:r>
              <a:rPr lang="en-US" sz="2400" dirty="0" smtClean="0"/>
              <a:t> </a:t>
            </a:r>
            <a:r>
              <a:rPr lang="en-US" sz="2400" dirty="0" err="1" smtClean="0"/>
              <a:t>jumlah</a:t>
            </a:r>
            <a:r>
              <a:rPr lang="en-US" sz="2400" dirty="0" smtClean="0"/>
              <a:t> yang </a:t>
            </a:r>
            <a:r>
              <a:rPr lang="en-US" sz="2400" dirty="0" err="1" smtClean="0"/>
              <a:t>ada</a:t>
            </a:r>
            <a:r>
              <a:rPr lang="id-ID" sz="2400" dirty="0" smtClean="0"/>
              <a:t>.</a:t>
            </a:r>
            <a:endParaRPr lang="id-ID" sz="24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05.jpg"/>
          <p:cNvPicPr>
            <a:picLocks noChangeAspect="1"/>
          </p:cNvPicPr>
          <p:nvPr/>
        </p:nvPicPr>
        <p:blipFill>
          <a:blip r:embed="rId2" cstate="print"/>
          <a:stretch>
            <a:fillRect/>
          </a:stretch>
        </p:blipFill>
        <p:spPr>
          <a:xfrm>
            <a:off x="0" y="0"/>
            <a:ext cx="9144000" cy="6858000"/>
          </a:xfrm>
          <a:prstGeom prst="rect">
            <a:avLst/>
          </a:prstGeom>
        </p:spPr>
      </p:pic>
      <p:graphicFrame>
        <p:nvGraphicFramePr>
          <p:cNvPr id="5" name="Diagram 4"/>
          <p:cNvGraphicFramePr/>
          <p:nvPr/>
        </p:nvGraphicFramePr>
        <p:xfrm>
          <a:off x="2771800" y="2673295"/>
          <a:ext cx="5568280" cy="15279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ounded Rectangle 5"/>
          <p:cNvSpPr/>
          <p:nvPr/>
        </p:nvSpPr>
        <p:spPr>
          <a:xfrm>
            <a:off x="947784" y="3147371"/>
            <a:ext cx="1728192" cy="64807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000" b="1" dirty="0" smtClean="0">
                <a:effectLst>
                  <a:outerShdw blurRad="38100" dist="38100" dir="2700000" algn="tl">
                    <a:srgbClr val="000000">
                      <a:alpha val="43137"/>
                    </a:srgbClr>
                  </a:outerShdw>
                </a:effectLst>
              </a:rPr>
              <a:t>FORMULIR</a:t>
            </a:r>
            <a:endParaRPr lang="id-ID" sz="2000" b="1" dirty="0">
              <a:effectLst>
                <a:outerShdw blurRad="38100" dist="38100" dir="2700000" algn="tl">
                  <a:srgbClr val="000000">
                    <a:alpha val="43137"/>
                  </a:srgbClr>
                </a:outerShdw>
              </a:effectLst>
            </a:endParaRPr>
          </a:p>
        </p:txBody>
      </p:sp>
      <p:sp>
        <p:nvSpPr>
          <p:cNvPr id="7" name="Rectangle 6"/>
          <p:cNvSpPr/>
          <p:nvPr/>
        </p:nvSpPr>
        <p:spPr>
          <a:xfrm>
            <a:off x="1043608" y="1340768"/>
            <a:ext cx="7308411" cy="707886"/>
          </a:xfrm>
          <a:prstGeom prst="rect">
            <a:avLst/>
          </a:prstGeom>
          <a:noFill/>
        </p:spPr>
        <p:txBody>
          <a:bodyPr wrap="none" lIns="91440" tIns="45720" rIns="91440" bIns="45720">
            <a:spAutoFit/>
          </a:bodyPr>
          <a:lstStyle/>
          <a:p>
            <a:pPr algn="ctr"/>
            <a:r>
              <a:rPr lang="id-ID" sz="4000" b="1" dirty="0" smtClean="0">
                <a:ln w="1905"/>
                <a:solidFill>
                  <a:srgbClr val="FFC000"/>
                </a:solidFill>
                <a:effectLst>
                  <a:innerShdw blurRad="69850" dist="43180" dir="5400000">
                    <a:srgbClr val="000000">
                      <a:alpha val="65000"/>
                    </a:srgbClr>
                  </a:innerShdw>
                </a:effectLst>
              </a:rPr>
              <a:t>Format Bezetting Kemdikbud</a:t>
            </a:r>
            <a:endParaRPr lang="en-US" sz="4000" b="1" dirty="0">
              <a:ln w="1905"/>
              <a:solidFill>
                <a:srgbClr val="FFC000"/>
              </a:solidFill>
              <a:effectLst>
                <a:innerShdw blurRad="69850" dist="43180" dir="5400000">
                  <a:srgbClr val="000000">
                    <a:alpha val="65000"/>
                  </a:srgbClr>
                </a:innerShdw>
              </a:effectLst>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72816"/>
            <a:ext cx="8229600" cy="4353347"/>
          </a:xfrm>
        </p:spPr>
        <p:txBody>
          <a:bodyPr>
            <a:normAutofit/>
          </a:bodyPr>
          <a:lstStyle/>
          <a:p>
            <a:pPr marL="514350" indent="-514350">
              <a:buFont typeface="+mj-lt"/>
              <a:buAutoNum type="arabicPeriod"/>
            </a:pPr>
            <a:r>
              <a:rPr lang="id-ID" sz="2400" dirty="0" smtClean="0"/>
              <a:t>Beban kerja</a:t>
            </a:r>
          </a:p>
          <a:p>
            <a:pPr marL="514350" indent="-514350">
              <a:buFont typeface="+mj-lt"/>
              <a:buAutoNum type="arabicPeriod"/>
            </a:pPr>
            <a:r>
              <a:rPr lang="id-ID" sz="2400" dirty="0" smtClean="0"/>
              <a:t>Standar Kemampuan Rata-Rata</a:t>
            </a:r>
          </a:p>
          <a:p>
            <a:pPr marL="514350" indent="-514350">
              <a:buFont typeface="+mj-lt"/>
              <a:buAutoNum type="arabicPeriod"/>
            </a:pPr>
            <a:r>
              <a:rPr lang="id-ID" sz="2400" dirty="0" smtClean="0"/>
              <a:t>Waktu Kerja</a:t>
            </a:r>
            <a:endParaRPr lang="id-ID" sz="2400" dirty="0"/>
          </a:p>
        </p:txBody>
      </p:sp>
      <p:sp>
        <p:nvSpPr>
          <p:cNvPr id="2" name="Title 1"/>
          <p:cNvSpPr>
            <a:spLocks noGrp="1"/>
          </p:cNvSpPr>
          <p:nvPr>
            <p:ph type="title"/>
          </p:nvPr>
        </p:nvSpPr>
        <p:spPr/>
        <p:txBody>
          <a:bodyPr>
            <a:noAutofit/>
          </a:bodyPr>
          <a:lstStyle/>
          <a:p>
            <a:r>
              <a:rPr lang="id-ID" sz="3200" dirty="0" smtClean="0">
                <a:solidFill>
                  <a:schemeClr val="accent6">
                    <a:lumMod val="50000"/>
                  </a:schemeClr>
                </a:solidFill>
                <a:latin typeface="Aharoni" pitchFamily="2" charset="-79"/>
                <a:cs typeface="Aharoni" pitchFamily="2" charset="-79"/>
              </a:rPr>
              <a:t>Aspek-Aspek yang Harus Diperhatikan dalam Menghitung Formasi</a:t>
            </a:r>
            <a:endParaRPr lang="id-ID" sz="3200"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idx="1"/>
          </p:nvPr>
        </p:nvSpPr>
        <p:spPr>
          <a:xfrm>
            <a:off x="457200" y="1556792"/>
            <a:ext cx="8229600" cy="3962400"/>
          </a:xfrm>
        </p:spPr>
        <p:txBody>
          <a:bodyPr>
            <a:normAutofit/>
          </a:bodyPr>
          <a:lstStyle/>
          <a:p>
            <a:pPr marL="0" indent="0" eaLnBrk="1" hangingPunct="1">
              <a:buFontTx/>
              <a:buNone/>
            </a:pPr>
            <a:r>
              <a:rPr lang="id-ID" sz="2400" dirty="0" smtClean="0"/>
              <a:t>Dalam penyusunan formasi pegawai hendaknya</a:t>
            </a:r>
            <a:r>
              <a:rPr lang="en-US" sz="2400" dirty="0" smtClean="0"/>
              <a:t> </a:t>
            </a:r>
            <a:r>
              <a:rPr lang="id-ID" sz="2400" dirty="0" smtClean="0"/>
              <a:t>memperhatikan  prinsip-prinsip sebagai berikut:</a:t>
            </a:r>
          </a:p>
          <a:p>
            <a:pPr marL="522288" lvl="2" indent="-293688" eaLnBrk="1" hangingPunct="1"/>
            <a:r>
              <a:rPr lang="id-ID" dirty="0" smtClean="0"/>
              <a:t>Setiap jenjang jabatan jumlah pegawainya sesuai dengan beban kerjanya;</a:t>
            </a:r>
          </a:p>
          <a:p>
            <a:pPr marL="522288" lvl="2" indent="-293688" eaLnBrk="1" hangingPunct="1"/>
            <a:r>
              <a:rPr lang="id-ID" dirty="0" smtClean="0"/>
              <a:t>Setiap perpindahan dalam posisi jabatan baik karena adanya mutasi atau promosi, dapat dilakukan apabila tersedia posisi jabatan yang  lowong;</a:t>
            </a:r>
          </a:p>
          <a:p>
            <a:pPr marL="522288" lvl="2" indent="-293688" eaLnBrk="1" hangingPunct="1"/>
            <a:r>
              <a:rPr lang="id-ID" dirty="0" smtClean="0"/>
              <a:t>Selama beban kerja organisasi tidak berubah, komposisi jumlah pegawai tidak berubah.</a:t>
            </a:r>
            <a:endParaRPr lang="en-US" dirty="0" smtClean="0"/>
          </a:p>
        </p:txBody>
      </p:sp>
      <p:sp>
        <p:nvSpPr>
          <p:cNvPr id="17410" name="Rectangle 2"/>
          <p:cNvSpPr>
            <a:spLocks noGrp="1" noChangeArrowheads="1"/>
          </p:cNvSpPr>
          <p:nvPr>
            <p:ph type="title"/>
          </p:nvPr>
        </p:nvSpPr>
        <p:spPr>
          <a:xfrm>
            <a:off x="457200" y="619013"/>
            <a:ext cx="8229600" cy="850106"/>
          </a:xfrm>
        </p:spPr>
        <p:txBody>
          <a:bodyPr>
            <a:noAutofit/>
          </a:bodyPr>
          <a:lstStyle/>
          <a:p>
            <a:pPr eaLnBrk="1" hangingPunct="1"/>
            <a:r>
              <a:rPr lang="id-ID" sz="3200" b="1" dirty="0" smtClean="0">
                <a:solidFill>
                  <a:schemeClr val="accent6">
                    <a:lumMod val="50000"/>
                  </a:schemeClr>
                </a:solidFill>
                <a:effectLst>
                  <a:outerShdw blurRad="38100" dist="38100" dir="2700000" algn="tl">
                    <a:srgbClr val="000000">
                      <a:alpha val="43137"/>
                    </a:srgbClr>
                  </a:outerShdw>
                </a:effectLst>
                <a:latin typeface="Aharoni" pitchFamily="2" charset="-79"/>
                <a:cs typeface="Aharoni" pitchFamily="2" charset="-79"/>
              </a:rPr>
              <a:t>Prinsip Penyusunan Formasi Pegawai</a:t>
            </a:r>
            <a:endParaRPr lang="en-US" sz="3200" dirty="0" smtClean="0">
              <a:solidFill>
                <a:schemeClr val="accent6">
                  <a:lumMod val="50000"/>
                </a:schemeClr>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1680" y="1916832"/>
            <a:ext cx="6995120" cy="4209331"/>
          </a:xfrm>
        </p:spPr>
        <p:txBody>
          <a:bodyPr>
            <a:normAutofit/>
          </a:bodyPr>
          <a:lstStyle/>
          <a:p>
            <a:pPr marL="514350" indent="-514350">
              <a:buFont typeface="+mj-lt"/>
              <a:buAutoNum type="arabicPeriod"/>
            </a:pPr>
            <a:r>
              <a:rPr lang="id-ID" sz="2400" dirty="0" smtClean="0"/>
              <a:t>Perubahan target-target</a:t>
            </a:r>
          </a:p>
          <a:p>
            <a:pPr marL="514350" indent="-514350">
              <a:buFont typeface="+mj-lt"/>
              <a:buAutoNum type="arabicPeriod"/>
            </a:pPr>
            <a:r>
              <a:rPr lang="id-ID" sz="2400" dirty="0" smtClean="0"/>
              <a:t>Perubahan fungsi-fungsi</a:t>
            </a:r>
          </a:p>
          <a:p>
            <a:pPr marL="514350" indent="-514350">
              <a:buFont typeface="+mj-lt"/>
              <a:buAutoNum type="arabicPeriod"/>
            </a:pPr>
            <a:r>
              <a:rPr lang="id-ID" sz="2400" dirty="0" smtClean="0"/>
              <a:t>Perubahan komposisi pegawai</a:t>
            </a:r>
          </a:p>
          <a:p>
            <a:pPr marL="514350" indent="-514350">
              <a:buFont typeface="+mj-lt"/>
              <a:buAutoNum type="arabicPeriod"/>
            </a:pPr>
            <a:r>
              <a:rPr lang="id-ID" sz="2400" dirty="0" smtClean="0"/>
              <a:t>Perubahan lain yang mempengaruhi organisasi, misalnya perubahan kebijakan</a:t>
            </a:r>
            <a:endParaRPr lang="id-ID" sz="2400" dirty="0"/>
          </a:p>
        </p:txBody>
      </p:sp>
      <p:sp>
        <p:nvSpPr>
          <p:cNvPr id="2" name="Title 1"/>
          <p:cNvSpPr>
            <a:spLocks noGrp="1"/>
          </p:cNvSpPr>
          <p:nvPr>
            <p:ph type="title"/>
          </p:nvPr>
        </p:nvSpPr>
        <p:spPr>
          <a:xfrm>
            <a:off x="1331640" y="274638"/>
            <a:ext cx="7355160" cy="1143000"/>
          </a:xfrm>
        </p:spPr>
        <p:txBody>
          <a:bodyPr>
            <a:normAutofit/>
          </a:bodyPr>
          <a:lstStyle/>
          <a:p>
            <a:r>
              <a:rPr lang="id-ID" sz="3200" dirty="0" smtClean="0">
                <a:solidFill>
                  <a:schemeClr val="accent6">
                    <a:lumMod val="50000"/>
                  </a:schemeClr>
                </a:solidFill>
                <a:latin typeface="Aharoni" pitchFamily="2" charset="-79"/>
                <a:cs typeface="Aharoni" pitchFamily="2" charset="-79"/>
              </a:rPr>
              <a:t>Hal-Hal yang Mempengaruhi Penghitungan Formasi</a:t>
            </a:r>
            <a:endParaRPr lang="id-ID" sz="3200" dirty="0">
              <a:solidFill>
                <a:schemeClr val="accent6">
                  <a:lumMod val="50000"/>
                </a:schemeClr>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id-ID" sz="2400" dirty="0" smtClean="0"/>
              <a:t>UU No 8 Tahun 1974 tentang pokok-pokok kepegawaian sebagaimana telah diubah dalam </a:t>
            </a:r>
            <a:r>
              <a:rPr lang="id-ID" sz="2400" b="1" dirty="0" smtClean="0">
                <a:solidFill>
                  <a:schemeClr val="accent6">
                    <a:lumMod val="50000"/>
                  </a:schemeClr>
                </a:solidFill>
              </a:rPr>
              <a:t>UU No 43  Tahun 1999</a:t>
            </a:r>
          </a:p>
          <a:p>
            <a:pPr lvl="1"/>
            <a:r>
              <a:rPr lang="id-ID" sz="2400" b="1" dirty="0" smtClean="0">
                <a:solidFill>
                  <a:schemeClr val="accent6">
                    <a:lumMod val="50000"/>
                  </a:schemeClr>
                </a:solidFill>
              </a:rPr>
              <a:t>Pasal 1 ayat 1: </a:t>
            </a:r>
            <a:r>
              <a:rPr lang="id-ID" sz="2400" dirty="0" smtClean="0"/>
              <a:t>PNS adalah setiap warga negara RI yang telah memenuhi syarat yang ditentukan, diangkat oleh pejabat yang berwenang, diserahi tugas dalam suatu jabatan negeri, atau diserahi tugas Negara lainnya dan digaji berdasarkan peraturan perundang-undangan yang berlaku</a:t>
            </a:r>
            <a:endParaRPr lang="id-ID" sz="2400" dirty="0"/>
          </a:p>
        </p:txBody>
      </p:sp>
      <p:sp>
        <p:nvSpPr>
          <p:cNvPr id="2" name="Title 1"/>
          <p:cNvSpPr>
            <a:spLocks noGrp="1"/>
          </p:cNvSpPr>
          <p:nvPr>
            <p:ph type="title"/>
          </p:nvPr>
        </p:nvSpPr>
        <p:spPr/>
        <p:txBody>
          <a:bodyPr>
            <a:normAutofit/>
          </a:bodyPr>
          <a:lstStyle/>
          <a:p>
            <a:r>
              <a:rPr lang="id-ID" sz="3200" dirty="0" smtClean="0">
                <a:solidFill>
                  <a:schemeClr val="accent6">
                    <a:lumMod val="50000"/>
                  </a:schemeClr>
                </a:solidFill>
                <a:latin typeface="Aharoni" pitchFamily="2" charset="-79"/>
                <a:cs typeface="Aharoni" pitchFamily="2" charset="-79"/>
              </a:rPr>
              <a:t>Dasar Hukum</a:t>
            </a:r>
            <a:endParaRPr lang="id-ID" sz="3200" dirty="0">
              <a:solidFill>
                <a:schemeClr val="accent6">
                  <a:lumMod val="50000"/>
                </a:schemeClr>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4784"/>
            <a:ext cx="8229600" cy="4641379"/>
          </a:xfrm>
        </p:spPr>
        <p:txBody>
          <a:bodyPr>
            <a:normAutofit/>
          </a:bodyPr>
          <a:lstStyle/>
          <a:p>
            <a:pPr marL="514350" indent="-514350">
              <a:buFont typeface="+mj-lt"/>
              <a:buAutoNum type="arabicPeriod"/>
            </a:pPr>
            <a:r>
              <a:rPr lang="id-ID" sz="2400" dirty="0" smtClean="0"/>
              <a:t>Yang bertanggung jawab dalam memperkirakan kebutuhan pegawai adalah pimpinan unit kerja yang menangani kepegawaian atau pejabat lain yang memiliki fungsi pengelolaan kepegawaian</a:t>
            </a:r>
          </a:p>
          <a:p>
            <a:pPr marL="514350" indent="-514350">
              <a:buFont typeface="+mj-lt"/>
              <a:buAutoNum type="arabicPeriod"/>
            </a:pPr>
            <a:r>
              <a:rPr lang="id-ID" sz="2400" dirty="0" smtClean="0"/>
              <a:t>Dalam memperkirakan kebutuhan pegawai, hendaknya dibantu dengan masukan para pimpinan unit teknis</a:t>
            </a:r>
          </a:p>
          <a:p>
            <a:pPr marL="514350" indent="-514350">
              <a:buFont typeface="+mj-lt"/>
              <a:buAutoNum type="arabicPeriod"/>
            </a:pPr>
            <a:r>
              <a:rPr lang="id-ID" sz="2400" dirty="0" smtClean="0"/>
              <a:t>Proses memperkirakan kebutuhan pegawai dimulai dengan penilaian program-program yang berdampak pada pelaksanaan tugas-tugas </a:t>
            </a:r>
            <a:endParaRPr lang="id-ID" sz="2400" dirty="0"/>
          </a:p>
        </p:txBody>
      </p:sp>
      <p:sp>
        <p:nvSpPr>
          <p:cNvPr id="2" name="Title 1"/>
          <p:cNvSpPr>
            <a:spLocks noGrp="1"/>
          </p:cNvSpPr>
          <p:nvPr>
            <p:ph type="title"/>
          </p:nvPr>
        </p:nvSpPr>
        <p:spPr/>
        <p:txBody>
          <a:bodyPr>
            <a:noAutofit/>
          </a:bodyPr>
          <a:lstStyle/>
          <a:p>
            <a:r>
              <a:rPr lang="id-ID" sz="2800" dirty="0" smtClean="0">
                <a:solidFill>
                  <a:schemeClr val="accent6">
                    <a:lumMod val="50000"/>
                  </a:schemeClr>
                </a:solidFill>
                <a:latin typeface="Aharoni" pitchFamily="2" charset="-79"/>
                <a:cs typeface="Aharoni" pitchFamily="2" charset="-79"/>
              </a:rPr>
              <a:t>Hal-Hal yang Perlu Diperhatikan dalam Memudahkan Penghitungan Formasi</a:t>
            </a:r>
            <a:endParaRPr lang="id-ID" sz="2800" dirty="0">
              <a:solidFill>
                <a:schemeClr val="accent6">
                  <a:lumMod val="50000"/>
                </a:schemeClr>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229600" cy="4857403"/>
          </a:xfrm>
        </p:spPr>
        <p:txBody>
          <a:bodyPr>
            <a:normAutofit/>
          </a:bodyPr>
          <a:lstStyle/>
          <a:p>
            <a:pPr marL="514350" indent="-514350">
              <a:buFont typeface="+mj-lt"/>
              <a:buAutoNum type="arabicPeriod" startAt="4"/>
            </a:pPr>
            <a:r>
              <a:rPr lang="id-ID" sz="2400" dirty="0" smtClean="0"/>
              <a:t>Perkiraan kebutuhan pegawai dinyatakan dalam jabatan dan syarat-syaratnya (syarat pendidikan, pelatihan, pengalaman, keahlian, keterampilan)</a:t>
            </a:r>
          </a:p>
          <a:p>
            <a:pPr marL="514350" indent="-514350">
              <a:buFont typeface="+mj-lt"/>
              <a:buAutoNum type="arabicPeriod" startAt="4"/>
            </a:pPr>
            <a:r>
              <a:rPr lang="id-ID" sz="2400" dirty="0" smtClean="0"/>
              <a:t>Untuk memperkirakan kebutuhan pegawai, perlu dilakukan inventarisasi data kepegawaian minimal 3 (tiga) tahun yang lalu</a:t>
            </a:r>
          </a:p>
          <a:p>
            <a:pPr marL="514350" indent="-514350">
              <a:buFont typeface="+mj-lt"/>
              <a:buAutoNum type="arabicPeriod" startAt="4"/>
            </a:pPr>
            <a:r>
              <a:rPr lang="id-ID" sz="2400" dirty="0" smtClean="0"/>
              <a:t>Pencatatan data menjadi bagian dari dokumentasi data pada SIMPEG sehingga harus berkesinambungan</a:t>
            </a:r>
            <a:endParaRPr lang="id-ID" sz="24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id-ID" sz="2400" dirty="0" smtClean="0"/>
              <a:t>Hasil penghitungan kebutuhan formasi PNS </a:t>
            </a:r>
            <a:r>
              <a:rPr lang="id-ID" sz="2400" b="1" dirty="0" smtClean="0">
                <a:solidFill>
                  <a:schemeClr val="accent6">
                    <a:lumMod val="50000"/>
                  </a:schemeClr>
                </a:solidFill>
              </a:rPr>
              <a:t>dapat diimplementasikan </a:t>
            </a:r>
            <a:r>
              <a:rPr lang="id-ID" sz="2400" dirty="0" smtClean="0"/>
              <a:t>secara efektif apabila:</a:t>
            </a:r>
          </a:p>
          <a:p>
            <a:pPr lvl="1"/>
            <a:r>
              <a:rPr lang="id-ID" sz="2400" dirty="0" smtClean="0"/>
              <a:t>Organisasi disusun benar-benar diarahkan untuk melaksanakan misi secara efektif dan efisien dalam rangka mewujudkan visi yang ditetapkan</a:t>
            </a:r>
          </a:p>
          <a:p>
            <a:pPr lvl="1"/>
            <a:r>
              <a:rPr lang="id-ID" sz="2400" dirty="0" smtClean="0"/>
              <a:t>Setiap unit organisasi tersusun dari jabatan-jabatan yang dibutuhkan oleh organisasi induknya, dengan tugas-tugas yang jelas dan beban kerja yang terukur</a:t>
            </a:r>
          </a:p>
          <a:p>
            <a:pPr lvl="1"/>
            <a:r>
              <a:rPr lang="id-ID" sz="2400" dirty="0" smtClean="0"/>
              <a:t>Setiap jabatan punya standar kompetensi yang jelas</a:t>
            </a:r>
          </a:p>
          <a:p>
            <a:pPr lvl="1"/>
            <a:r>
              <a:rPr lang="id-ID" sz="2400" dirty="0" smtClean="0"/>
              <a:t>Setiap jabatan punya standar kinerja</a:t>
            </a:r>
            <a:endParaRPr lang="id-ID" sz="2400" dirty="0"/>
          </a:p>
        </p:txBody>
      </p:sp>
      <p:sp>
        <p:nvSpPr>
          <p:cNvPr id="2" name="Title 1"/>
          <p:cNvSpPr>
            <a:spLocks noGrp="1"/>
          </p:cNvSpPr>
          <p:nvPr>
            <p:ph type="title"/>
          </p:nvPr>
        </p:nvSpPr>
        <p:spPr/>
        <p:txBody>
          <a:bodyPr>
            <a:normAutofit/>
          </a:bodyPr>
          <a:lstStyle/>
          <a:p>
            <a:r>
              <a:rPr lang="id-ID" sz="3200" dirty="0" smtClean="0">
                <a:solidFill>
                  <a:schemeClr val="accent6">
                    <a:lumMod val="50000"/>
                  </a:schemeClr>
                </a:solidFill>
                <a:latin typeface="Aharoni" pitchFamily="2" charset="-79"/>
                <a:cs typeface="Aharoni" pitchFamily="2" charset="-79"/>
              </a:rPr>
              <a:t>Penutup</a:t>
            </a:r>
            <a:endParaRPr lang="id-ID" sz="3200" dirty="0">
              <a:solidFill>
                <a:schemeClr val="accent6">
                  <a:lumMod val="50000"/>
                </a:schemeClr>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229600" cy="4525963"/>
          </a:xfrm>
        </p:spPr>
        <p:txBody>
          <a:bodyPr>
            <a:normAutofit/>
          </a:bodyPr>
          <a:lstStyle/>
          <a:p>
            <a:r>
              <a:rPr lang="id-ID" sz="2400" dirty="0" smtClean="0"/>
              <a:t>Agar dapat menghitung formasi yang dapat dipertanggungjawabkan, setiap unit kerja harus mempunyai:</a:t>
            </a:r>
          </a:p>
          <a:p>
            <a:endParaRPr lang="id-ID" sz="2400" dirty="0"/>
          </a:p>
        </p:txBody>
      </p:sp>
      <p:graphicFrame>
        <p:nvGraphicFramePr>
          <p:cNvPr id="4" name="Diagram 3"/>
          <p:cNvGraphicFramePr/>
          <p:nvPr/>
        </p:nvGraphicFramePr>
        <p:xfrm>
          <a:off x="1115616" y="2852936"/>
          <a:ext cx="7056784" cy="24196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endParaRPr lang="id-ID" sz="4000" dirty="0" smtClean="0"/>
          </a:p>
          <a:p>
            <a:pPr algn="ctr"/>
            <a:endParaRPr lang="id-ID" sz="4000" dirty="0" smtClean="0"/>
          </a:p>
          <a:p>
            <a:pPr algn="ctr">
              <a:buNone/>
            </a:pPr>
            <a:r>
              <a:rPr lang="id-ID" sz="4000" dirty="0" smtClean="0"/>
              <a:t>Terima Kasih </a:t>
            </a:r>
            <a:endParaRPr lang="id-ID" sz="4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1"/>
            <a:r>
              <a:rPr lang="id-ID" sz="2400" b="1" dirty="0" smtClean="0">
                <a:solidFill>
                  <a:schemeClr val="accent6">
                    <a:lumMod val="50000"/>
                  </a:schemeClr>
                </a:solidFill>
              </a:rPr>
              <a:t>Pasal 15 ayat 1</a:t>
            </a:r>
            <a:r>
              <a:rPr lang="id-ID" sz="2400" dirty="0" smtClean="0"/>
              <a:t>: Jumlah dan susunan pangkat PNS yang diperlukan, ditetapkan dalam formasi</a:t>
            </a:r>
          </a:p>
          <a:p>
            <a:pPr lvl="1"/>
            <a:r>
              <a:rPr lang="id-ID" sz="2400" b="1" dirty="0" smtClean="0">
                <a:solidFill>
                  <a:schemeClr val="accent6">
                    <a:lumMod val="50000"/>
                  </a:schemeClr>
                </a:solidFill>
              </a:rPr>
              <a:t>Pasal 15 ayat 2</a:t>
            </a:r>
            <a:r>
              <a:rPr lang="id-ID" sz="2400" dirty="0" smtClean="0"/>
              <a:t>: Formasi sebagaimana dimaksud dalam ayat (1) ditetapkan untuk jangka waktu tertentu berdasarkan jenis, sifat, dan beban kerja yang harus dilaksanakan</a:t>
            </a:r>
          </a:p>
          <a:p>
            <a:pPr lvl="1"/>
            <a:r>
              <a:rPr lang="id-ID" sz="2400" b="1" dirty="0" smtClean="0">
                <a:solidFill>
                  <a:schemeClr val="accent6">
                    <a:lumMod val="50000"/>
                  </a:schemeClr>
                </a:solidFill>
              </a:rPr>
              <a:t>Pasal 17 ayat 1</a:t>
            </a:r>
            <a:r>
              <a:rPr lang="id-ID" sz="2400" dirty="0" smtClean="0"/>
              <a:t>: PNS diangkat dalam jabatan dan pangkat tertentu</a:t>
            </a:r>
            <a:endParaRPr lang="id-ID"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908720"/>
          <a:ext cx="8229600" cy="52174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id-ID" dirty="0" smtClean="0"/>
              <a:t>UU No 43 Tahun 1999 Pasal 7 ayat 1:</a:t>
            </a:r>
          </a:p>
          <a:p>
            <a:pPr lvl="1"/>
            <a:r>
              <a:rPr lang="id-ID" dirty="0" smtClean="0"/>
              <a:t>Setiap Pegawai Negeri berhak memperoleh gaji yang adil dan layak sesuai dengan beban pekerjaan dan tanggung jawabnya</a:t>
            </a:r>
          </a:p>
          <a:p>
            <a:pPr lvl="1">
              <a:buNone/>
            </a:pPr>
            <a:endParaRPr lang="id-ID" dirty="0" smtClean="0"/>
          </a:p>
          <a:p>
            <a:pPr lvl="1">
              <a:buNone/>
            </a:pPr>
            <a:r>
              <a:rPr lang="id-ID" dirty="0" smtClean="0"/>
              <a:t>Oleh karena itu, perlu dilakukan </a:t>
            </a:r>
            <a:r>
              <a:rPr lang="id-ID" dirty="0" smtClean="0">
                <a:solidFill>
                  <a:srgbClr val="FF0000"/>
                </a:solidFill>
              </a:rPr>
              <a:t>analisis beban kerja</a:t>
            </a:r>
          </a:p>
          <a:p>
            <a:pPr lvl="1">
              <a:buNone/>
            </a:pPr>
            <a:endParaRPr lang="id-ID" dirty="0" smtClean="0"/>
          </a:p>
          <a:p>
            <a:pPr lvl="1"/>
            <a:endParaRPr lang="id-ID" dirty="0" smtClean="0"/>
          </a:p>
          <a:p>
            <a:pPr lvl="1"/>
            <a:endParaRPr lang="id-ID" dirty="0" smtClean="0"/>
          </a:p>
          <a:p>
            <a:endParaRPr lang="id-ID"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8840"/>
            <a:ext cx="8229600" cy="4137323"/>
          </a:xfrm>
        </p:spPr>
        <p:txBody>
          <a:bodyPr>
            <a:normAutofit lnSpcReduction="10000"/>
          </a:bodyPr>
          <a:lstStyle/>
          <a:p>
            <a:pPr marL="514350" indent="-514350">
              <a:buFont typeface="+mj-lt"/>
              <a:buAutoNum type="arabicPeriod"/>
            </a:pPr>
            <a:r>
              <a:rPr lang="id-ID" sz="2400" b="1" dirty="0" smtClean="0">
                <a:solidFill>
                  <a:schemeClr val="accent6">
                    <a:lumMod val="50000"/>
                  </a:schemeClr>
                </a:solidFill>
              </a:rPr>
              <a:t>Formasi </a:t>
            </a:r>
            <a:r>
              <a:rPr lang="id-ID" sz="2400" dirty="0" smtClean="0"/>
              <a:t>adalah jumlah dan susunan pangkat PNS yang diperlukan dalam suatu satuan organisasi Negara untuk mempu melaksanakan tugas pokok dalam jangka waktu tertentu.</a:t>
            </a:r>
          </a:p>
          <a:p>
            <a:pPr marL="514350" indent="-514350">
              <a:buFont typeface="+mj-lt"/>
              <a:buAutoNum type="arabicPeriod"/>
            </a:pPr>
            <a:r>
              <a:rPr lang="id-ID" sz="2400" b="1" dirty="0" smtClean="0">
                <a:solidFill>
                  <a:schemeClr val="accent6">
                    <a:lumMod val="50000"/>
                  </a:schemeClr>
                </a:solidFill>
              </a:rPr>
              <a:t>Persediaan pegawai </a:t>
            </a:r>
            <a:r>
              <a:rPr lang="id-ID" sz="2400" dirty="0" smtClean="0"/>
              <a:t>adalah jumlah PNS yang dimiliki saat ini. Persediaan pegawai disebut juga </a:t>
            </a:r>
            <a:r>
              <a:rPr lang="id-ID" sz="2400" b="1" i="1" dirty="0" smtClean="0">
                <a:solidFill>
                  <a:schemeClr val="accent6">
                    <a:lumMod val="50000"/>
                  </a:schemeClr>
                </a:solidFill>
              </a:rPr>
              <a:t>Bezetting.</a:t>
            </a:r>
          </a:p>
          <a:p>
            <a:pPr marL="514350" indent="-514350">
              <a:buFont typeface="+mj-lt"/>
              <a:buAutoNum type="arabicPeriod"/>
            </a:pPr>
            <a:r>
              <a:rPr lang="id-ID" sz="2400" b="1" dirty="0" smtClean="0">
                <a:solidFill>
                  <a:schemeClr val="accent6">
                    <a:lumMod val="50000"/>
                  </a:schemeClr>
                </a:solidFill>
              </a:rPr>
              <a:t>Analisis kebutuhan pegawai </a:t>
            </a:r>
            <a:r>
              <a:rPr lang="id-ID" sz="2400" dirty="0" smtClean="0"/>
              <a:t>adalah proses yang dilakukan secara logic, teratur, dan berkesinambungan untuk mengetahui jumlah dan kualitas pegawai yang diperlukan</a:t>
            </a:r>
            <a:endParaRPr lang="id-ID" sz="2400" dirty="0"/>
          </a:p>
        </p:txBody>
      </p:sp>
      <p:sp>
        <p:nvSpPr>
          <p:cNvPr id="2" name="Title 1"/>
          <p:cNvSpPr>
            <a:spLocks noGrp="1"/>
          </p:cNvSpPr>
          <p:nvPr>
            <p:ph type="title"/>
          </p:nvPr>
        </p:nvSpPr>
        <p:spPr/>
        <p:txBody>
          <a:bodyPr>
            <a:normAutofit/>
          </a:bodyPr>
          <a:lstStyle/>
          <a:p>
            <a:r>
              <a:rPr lang="id-ID" sz="3200" dirty="0" smtClean="0">
                <a:solidFill>
                  <a:schemeClr val="accent6">
                    <a:lumMod val="50000"/>
                  </a:schemeClr>
                </a:solidFill>
                <a:latin typeface="Aharoni" pitchFamily="2" charset="-79"/>
                <a:cs typeface="Aharoni" pitchFamily="2" charset="-79"/>
              </a:rPr>
              <a:t>Pengertian</a:t>
            </a:r>
            <a:endParaRPr lang="id-ID" sz="3200" dirty="0">
              <a:solidFill>
                <a:schemeClr val="accent6">
                  <a:lumMod val="50000"/>
                </a:schemeClr>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281339"/>
          </a:xfrm>
        </p:spPr>
        <p:txBody>
          <a:bodyPr>
            <a:normAutofit/>
          </a:bodyPr>
          <a:lstStyle/>
          <a:p>
            <a:pPr marL="514350" indent="-514350">
              <a:buFont typeface="+mj-lt"/>
              <a:buAutoNum type="arabicPeriod" startAt="4"/>
            </a:pPr>
            <a:r>
              <a:rPr lang="id-ID" sz="2400" b="1" dirty="0" smtClean="0">
                <a:solidFill>
                  <a:schemeClr val="accent6">
                    <a:lumMod val="50000"/>
                  </a:schemeClr>
                </a:solidFill>
              </a:rPr>
              <a:t>Standar kemampuan rata-rata pegawai </a:t>
            </a:r>
            <a:r>
              <a:rPr lang="id-ID" sz="2400" dirty="0" smtClean="0"/>
              <a:t>adalah standar kemampuan yang menunjukkan ukuran energi rata-rata yang diberikan seorang pegawai atau sekelompok pegawai untuk memperoleh satu satuan hasil.</a:t>
            </a:r>
          </a:p>
          <a:p>
            <a:pPr marL="514350" indent="-514350">
              <a:buFont typeface="+mj-lt"/>
              <a:buAutoNum type="arabicPeriod" startAt="4"/>
            </a:pPr>
            <a:r>
              <a:rPr lang="id-ID" sz="2400" b="1" dirty="0" smtClean="0">
                <a:solidFill>
                  <a:schemeClr val="accent6">
                    <a:lumMod val="50000"/>
                  </a:schemeClr>
                </a:solidFill>
              </a:rPr>
              <a:t>Beban kerja </a:t>
            </a:r>
            <a:r>
              <a:rPr lang="id-ID" sz="2400" dirty="0" smtClean="0"/>
              <a:t>adalah sejumlah target pekerjaan atau target hasil yang harus dicapai dalam satu satuan waktu</a:t>
            </a:r>
            <a:endParaRPr lang="id-ID"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id-ID" dirty="0" smtClean="0"/>
              <a:t>KepMenPAN </a:t>
            </a:r>
            <a:r>
              <a:rPr lang="en-US" b="1" dirty="0" smtClean="0"/>
              <a:t>KEP/75/M.PAN/7/2004 </a:t>
            </a:r>
            <a:r>
              <a:rPr lang="id-ID" dirty="0" smtClean="0"/>
              <a:t>tentang Pedoman Perhitungan Kebutuhan Pegawai Berdasarkan Beban Kerja dalam rangka Penyusunan Formasi PNS, menyatakan bahwa tahapan dalam menghitung formasi pegawai meliputi langkah-langkah berikut ini.</a:t>
            </a:r>
            <a:endParaRPr lang="id-ID" dirty="0"/>
          </a:p>
        </p:txBody>
      </p:sp>
      <p:sp>
        <p:nvSpPr>
          <p:cNvPr id="4" name="Title 1"/>
          <p:cNvSpPr>
            <a:spLocks noGrp="1"/>
          </p:cNvSpPr>
          <p:nvPr>
            <p:ph type="title"/>
          </p:nvPr>
        </p:nvSpPr>
        <p:spPr>
          <a:xfrm>
            <a:off x="457200" y="274638"/>
            <a:ext cx="8229600" cy="1143000"/>
          </a:xfrm>
        </p:spPr>
        <p:txBody>
          <a:bodyPr>
            <a:normAutofit/>
          </a:bodyPr>
          <a:lstStyle/>
          <a:p>
            <a:pPr algn="ctr"/>
            <a:r>
              <a:rPr lang="id-ID" sz="3200" dirty="0" smtClean="0">
                <a:solidFill>
                  <a:schemeClr val="accent6">
                    <a:lumMod val="50000"/>
                  </a:schemeClr>
                </a:solidFill>
                <a:latin typeface="Aharoni" pitchFamily="2" charset="-79"/>
                <a:cs typeface="Aharoni" pitchFamily="2" charset="-79"/>
              </a:rPr>
              <a:t>Tahapan Penghitungan Formasi</a:t>
            </a:r>
            <a:endParaRPr lang="id-ID" sz="3200" dirty="0">
              <a:solidFill>
                <a:schemeClr val="accent6">
                  <a:lumMod val="50000"/>
                </a:schemeClr>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228</TotalTime>
  <Words>1221</Words>
  <Application>Microsoft Office PowerPoint</Application>
  <PresentationFormat>On-screen Show (4:3)</PresentationFormat>
  <Paragraphs>271</Paragraphs>
  <Slides>34</Slides>
  <Notes>6</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Concourse</vt:lpstr>
      <vt:lpstr>PERENCANAAN KEBUTUHAN SDM BERBASIS BEBAN KERJA</vt:lpstr>
      <vt:lpstr>Latar Belakang</vt:lpstr>
      <vt:lpstr>Dasar Hukum</vt:lpstr>
      <vt:lpstr>Slide 4</vt:lpstr>
      <vt:lpstr>Slide 5</vt:lpstr>
      <vt:lpstr>Slide 6</vt:lpstr>
      <vt:lpstr>Pengertian</vt:lpstr>
      <vt:lpstr>Slide 8</vt:lpstr>
      <vt:lpstr>Tahapan Penghitungan Formasi</vt:lpstr>
      <vt:lpstr>Slide 10</vt:lpstr>
      <vt:lpstr>Analisis Jabatan</vt:lpstr>
      <vt:lpstr>Slide 12</vt:lpstr>
      <vt:lpstr>Memperkirakan Persediaan Pegawai</vt:lpstr>
      <vt:lpstr>Slide 14</vt:lpstr>
      <vt:lpstr>Menghitung Kebutuhan Pegawai</vt:lpstr>
      <vt:lpstr>Penghitungan beban kerja</vt:lpstr>
      <vt:lpstr>Slide 17</vt:lpstr>
      <vt:lpstr>Slide 18</vt:lpstr>
      <vt:lpstr>Slide 19</vt:lpstr>
      <vt:lpstr> Hari Kerja Efektif </vt:lpstr>
      <vt:lpstr>Jam kerja efektif adalah jumlah jam kerja formal dikurangi dengan waktu kerja yang hilang karena tidak bekerja (allowance) seperti makan, sholat, dan sebagainya.  Dalam menghitung jam kerja efektif sebaiknya digunakan ukuran dalam 1 minggu.   </vt:lpstr>
      <vt:lpstr>Slide 22</vt:lpstr>
      <vt:lpstr>Slide 23</vt:lpstr>
      <vt:lpstr>Konversi waktu kerja efektif  (5 hari kerja)</vt:lpstr>
      <vt:lpstr>Menghitung Keseimbangan Pegawai</vt:lpstr>
      <vt:lpstr>Slide 26</vt:lpstr>
      <vt:lpstr>Aspek-Aspek yang Harus Diperhatikan dalam Menghitung Formasi</vt:lpstr>
      <vt:lpstr>Prinsip Penyusunan Formasi Pegawai</vt:lpstr>
      <vt:lpstr>Hal-Hal yang Mempengaruhi Penghitungan Formasi</vt:lpstr>
      <vt:lpstr>Hal-Hal yang Perlu Diperhatikan dalam Memudahkan Penghitungan Formasi</vt:lpstr>
      <vt:lpstr>Slide 31</vt:lpstr>
      <vt:lpstr>Penutup</vt:lpstr>
      <vt:lpstr>Slide 33</vt:lpstr>
      <vt:lpstr>Slide 34</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PERENCANAAN KEBUTUHAN SDM BERBASIS BEBAN KERJA</dc:title>
  <dc:creator>way</dc:creator>
  <cp:lastModifiedBy>way</cp:lastModifiedBy>
  <cp:revision>19</cp:revision>
  <dcterms:created xsi:type="dcterms:W3CDTF">2013-05-01T06:00:56Z</dcterms:created>
  <dcterms:modified xsi:type="dcterms:W3CDTF">2013-09-17T01:01:06Z</dcterms:modified>
</cp:coreProperties>
</file>